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1" r:id="rId1"/>
  </p:sldMasterIdLst>
  <p:notesMasterIdLst>
    <p:notesMasterId r:id="rId47"/>
  </p:notesMasterIdLst>
  <p:sldIdLst>
    <p:sldId id="256" r:id="rId2"/>
    <p:sldId id="257" r:id="rId3"/>
    <p:sldId id="258" r:id="rId4"/>
    <p:sldId id="259" r:id="rId5"/>
    <p:sldId id="285" r:id="rId6"/>
    <p:sldId id="282" r:id="rId7"/>
    <p:sldId id="283" r:id="rId8"/>
    <p:sldId id="260" r:id="rId9"/>
    <p:sldId id="278" r:id="rId10"/>
    <p:sldId id="261" r:id="rId11"/>
    <p:sldId id="262" r:id="rId12"/>
    <p:sldId id="263" r:id="rId13"/>
    <p:sldId id="264" r:id="rId14"/>
    <p:sldId id="266" r:id="rId15"/>
    <p:sldId id="265" r:id="rId16"/>
    <p:sldId id="267" r:id="rId17"/>
    <p:sldId id="268" r:id="rId18"/>
    <p:sldId id="269" r:id="rId19"/>
    <p:sldId id="270" r:id="rId20"/>
    <p:sldId id="271" r:id="rId21"/>
    <p:sldId id="272" r:id="rId22"/>
    <p:sldId id="273" r:id="rId23"/>
    <p:sldId id="274" r:id="rId24"/>
    <p:sldId id="275" r:id="rId25"/>
    <p:sldId id="276" r:id="rId26"/>
    <p:sldId id="277" r:id="rId27"/>
    <p:sldId id="284" r:id="rId28"/>
    <p:sldId id="286" r:id="rId29"/>
    <p:sldId id="287" r:id="rId30"/>
    <p:sldId id="288" r:id="rId31"/>
    <p:sldId id="289" r:id="rId32"/>
    <p:sldId id="291" r:id="rId33"/>
    <p:sldId id="292" r:id="rId34"/>
    <p:sldId id="293" r:id="rId35"/>
    <p:sldId id="290" r:id="rId36"/>
    <p:sldId id="294" r:id="rId37"/>
    <p:sldId id="295" r:id="rId38"/>
    <p:sldId id="296" r:id="rId39"/>
    <p:sldId id="297" r:id="rId40"/>
    <p:sldId id="298" r:id="rId41"/>
    <p:sldId id="299" r:id="rId42"/>
    <p:sldId id="300" r:id="rId43"/>
    <p:sldId id="301" r:id="rId44"/>
    <p:sldId id="302" r:id="rId45"/>
    <p:sldId id="30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E7AA"/>
    <a:srgbClr val="ABF4E5"/>
    <a:srgbClr val="4D90E0"/>
    <a:srgbClr val="53ADCF"/>
    <a:srgbClr val="A8ED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62"/>
  </p:normalViewPr>
  <p:slideViewPr>
    <p:cSldViewPr snapToGrid="0" snapToObjects="1">
      <p:cViewPr varScale="1">
        <p:scale>
          <a:sx n="115" d="100"/>
          <a:sy n="115" d="100"/>
        </p:scale>
        <p:origin x="4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Completezza</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Sheet1!$A$2:$A$11</c:f>
              <c:strCache>
                <c:ptCount val="10"/>
                <c:pt idx="0">
                  <c:v>Id</c:v>
                </c:pt>
                <c:pt idx="1">
                  <c:v>name</c:v>
                </c:pt>
                <c:pt idx="2">
                  <c:v>category</c:v>
                </c:pt>
                <c:pt idx="3">
                  <c:v>rating</c:v>
                </c:pt>
                <c:pt idx="4">
                  <c:v>reviewsCount</c:v>
                </c:pt>
                <c:pt idx="5">
                  <c:v>sizeMB</c:v>
                </c:pt>
                <c:pt idx="6">
                  <c:v>price</c:v>
                </c:pt>
                <c:pt idx="7">
                  <c:v>version</c:v>
                </c:pt>
                <c:pt idx="8">
                  <c:v>contentRating</c:v>
                </c:pt>
                <c:pt idx="9">
                  <c:v>operatingSystem</c:v>
                </c:pt>
              </c:strCache>
            </c:strRef>
          </c:cat>
          <c:val>
            <c:numRef>
              <c:f>Sheet1!$B$2:$B$11</c:f>
              <c:numCache>
                <c:formatCode>0%</c:formatCode>
                <c:ptCount val="10"/>
                <c:pt idx="0">
                  <c:v>1</c:v>
                </c:pt>
                <c:pt idx="1">
                  <c:v>1</c:v>
                </c:pt>
                <c:pt idx="2">
                  <c:v>1</c:v>
                </c:pt>
                <c:pt idx="3">
                  <c:v>0.91</c:v>
                </c:pt>
                <c:pt idx="4">
                  <c:v>1</c:v>
                </c:pt>
                <c:pt idx="5">
                  <c:v>0.93</c:v>
                </c:pt>
                <c:pt idx="6">
                  <c:v>1</c:v>
                </c:pt>
                <c:pt idx="7">
                  <c:v>0.93</c:v>
                </c:pt>
                <c:pt idx="8">
                  <c:v>1</c:v>
                </c:pt>
                <c:pt idx="9">
                  <c:v>1</c:v>
                </c:pt>
              </c:numCache>
            </c:numRef>
          </c:val>
          <c:extLst>
            <c:ext xmlns:c16="http://schemas.microsoft.com/office/drawing/2014/chart" uri="{C3380CC4-5D6E-409C-BE32-E72D297353CC}">
              <c16:uniqueId val="{00000000-3E01-614D-8981-EF48DE21C5E7}"/>
            </c:ext>
          </c:extLst>
        </c:ser>
        <c:dLbls>
          <c:dLblPos val="inEnd"/>
          <c:showLegendKey val="0"/>
          <c:showVal val="1"/>
          <c:showCatName val="0"/>
          <c:showSerName val="0"/>
          <c:showPercent val="0"/>
          <c:showBubbleSize val="0"/>
        </c:dLbls>
        <c:gapWidth val="80"/>
        <c:overlap val="25"/>
        <c:axId val="460226272"/>
        <c:axId val="460187104"/>
      </c:barChart>
      <c:catAx>
        <c:axId val="4602262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it-IT"/>
          </a:p>
        </c:txPr>
        <c:crossAx val="460187104"/>
        <c:crosses val="autoZero"/>
        <c:auto val="1"/>
        <c:lblAlgn val="ctr"/>
        <c:lblOffset val="100"/>
        <c:noMultiLvlLbl val="0"/>
      </c:catAx>
      <c:valAx>
        <c:axId val="460187104"/>
        <c:scaling>
          <c:orientation val="minMax"/>
        </c:scaling>
        <c:delete val="1"/>
        <c:axPos val="l"/>
        <c:majorGridlines>
          <c:spPr>
            <a:ln w="9525" cap="flat" cmpd="sng" algn="ctr">
              <a:solidFill>
                <a:schemeClr val="tx1">
                  <a:lumMod val="5000"/>
                  <a:lumOff val="95000"/>
                </a:schemeClr>
              </a:solidFill>
              <a:round/>
            </a:ln>
            <a:effectLst/>
          </c:spPr>
        </c:majorGridlines>
        <c:numFmt formatCode="0%" sourceLinked="1"/>
        <c:majorTickMark val="none"/>
        <c:minorTickMark val="none"/>
        <c:tickLblPos val="nextTo"/>
        <c:crossAx val="460226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1BDA7-7617-7246-98D7-4F526EC68651}" type="datetimeFigureOut">
              <a:rPr lang="it-IT" smtClean="0"/>
              <a:t>11/02/19</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31CA5-5F2C-2444-90C4-1567F2D2A5EA}" type="slidenum">
              <a:rPr lang="it-IT" smtClean="0"/>
              <a:t>‹#›</a:t>
            </a:fld>
            <a:endParaRPr lang="it-IT"/>
          </a:p>
        </p:txBody>
      </p:sp>
    </p:spTree>
    <p:extLst>
      <p:ext uri="{BB962C8B-B14F-4D97-AF65-F5344CB8AC3E}">
        <p14:creationId xmlns:p14="http://schemas.microsoft.com/office/powerpoint/2010/main" val="53034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0E9CE87-5C23-9949-A6A4-59725321951A}" type="datetimeFigureOut">
              <a:rPr lang="it-IT" smtClean="0"/>
              <a:t>11/02/19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E6680CE-B327-5D4A-BE9C-95D9CD43D7EC}" type="slidenum">
              <a:rPr lang="it-IT" smtClean="0"/>
              <a:t>‹#›</a:t>
            </a:fld>
            <a:endParaRPr lang="it-IT"/>
          </a:p>
        </p:txBody>
      </p:sp>
    </p:spTree>
    <p:extLst>
      <p:ext uri="{BB962C8B-B14F-4D97-AF65-F5344CB8AC3E}">
        <p14:creationId xmlns:p14="http://schemas.microsoft.com/office/powerpoint/2010/main" val="9433106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9CE87-5C23-9949-A6A4-59725321951A}" type="datetimeFigureOut">
              <a:rPr lang="it-IT" smtClean="0"/>
              <a:t>11/02/19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E6680CE-B327-5D4A-BE9C-95D9CD43D7EC}" type="slidenum">
              <a:rPr lang="it-IT" smtClean="0"/>
              <a:t>‹#›</a:t>
            </a:fld>
            <a:endParaRPr lang="it-IT"/>
          </a:p>
        </p:txBody>
      </p:sp>
    </p:spTree>
    <p:extLst>
      <p:ext uri="{BB962C8B-B14F-4D97-AF65-F5344CB8AC3E}">
        <p14:creationId xmlns:p14="http://schemas.microsoft.com/office/powerpoint/2010/main" val="3540535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9CE87-5C23-9949-A6A4-59725321951A}" type="datetimeFigureOut">
              <a:rPr lang="it-IT" smtClean="0"/>
              <a:t>11/02/19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E6680CE-B327-5D4A-BE9C-95D9CD43D7EC}" type="slidenum">
              <a:rPr lang="it-IT" smtClean="0"/>
              <a:t>‹#›</a:t>
            </a:fld>
            <a:endParaRPr lang="it-IT"/>
          </a:p>
        </p:txBody>
      </p:sp>
    </p:spTree>
    <p:extLst>
      <p:ext uri="{BB962C8B-B14F-4D97-AF65-F5344CB8AC3E}">
        <p14:creationId xmlns:p14="http://schemas.microsoft.com/office/powerpoint/2010/main" val="3421669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E9CE87-5C23-9949-A6A4-59725321951A}" type="datetimeFigureOut">
              <a:rPr lang="it-IT" smtClean="0"/>
              <a:t>11/02/19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E6680CE-B327-5D4A-BE9C-95D9CD43D7EC}" type="slidenum">
              <a:rPr lang="it-IT" smtClean="0"/>
              <a:t>‹#›</a:t>
            </a:fld>
            <a:endParaRPr lang="it-IT"/>
          </a:p>
        </p:txBody>
      </p:sp>
    </p:spTree>
    <p:extLst>
      <p:ext uri="{BB962C8B-B14F-4D97-AF65-F5344CB8AC3E}">
        <p14:creationId xmlns:p14="http://schemas.microsoft.com/office/powerpoint/2010/main" val="2034213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70E9CE87-5C23-9949-A6A4-59725321951A}" type="datetimeFigureOut">
              <a:rPr lang="it-IT" smtClean="0"/>
              <a:t>11/02/19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E6680CE-B327-5D4A-BE9C-95D9CD43D7EC}" type="slidenum">
              <a:rPr lang="it-IT" smtClean="0"/>
              <a:t>‹#›</a:t>
            </a:fld>
            <a:endParaRPr lang="it-IT"/>
          </a:p>
        </p:txBody>
      </p:sp>
    </p:spTree>
    <p:extLst>
      <p:ext uri="{BB962C8B-B14F-4D97-AF65-F5344CB8AC3E}">
        <p14:creationId xmlns:p14="http://schemas.microsoft.com/office/powerpoint/2010/main" val="326748262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0E9CE87-5C23-9949-A6A4-59725321951A}" type="datetimeFigureOut">
              <a:rPr lang="it-IT" smtClean="0"/>
              <a:t>11/02/19</a:t>
            </a:fld>
            <a:endParaRPr lang="it-IT"/>
          </a:p>
        </p:txBody>
      </p:sp>
      <p:sp>
        <p:nvSpPr>
          <p:cNvPr id="9" name="Footer Placeholder 8"/>
          <p:cNvSpPr>
            <a:spLocks noGrp="1"/>
          </p:cNvSpPr>
          <p:nvPr>
            <p:ph type="ftr" sz="quarter" idx="11"/>
          </p:nvPr>
        </p:nvSpPr>
        <p:spPr/>
        <p:txBody>
          <a:bodyPr/>
          <a:lstStyle/>
          <a:p>
            <a:endParaRPr lang="it-IT"/>
          </a:p>
        </p:txBody>
      </p:sp>
      <p:sp>
        <p:nvSpPr>
          <p:cNvPr id="10" name="Slide Number Placeholder 9"/>
          <p:cNvSpPr>
            <a:spLocks noGrp="1"/>
          </p:cNvSpPr>
          <p:nvPr>
            <p:ph type="sldNum" sz="quarter" idx="12"/>
          </p:nvPr>
        </p:nvSpPr>
        <p:spPr/>
        <p:txBody>
          <a:bodyPr/>
          <a:lstStyle/>
          <a:p>
            <a:fld id="{AE6680CE-B327-5D4A-BE9C-95D9CD43D7EC}" type="slidenum">
              <a:rPr lang="it-IT" smtClean="0"/>
              <a:t>‹#›</a:t>
            </a:fld>
            <a:endParaRPr lang="it-IT"/>
          </a:p>
        </p:txBody>
      </p:sp>
    </p:spTree>
    <p:extLst>
      <p:ext uri="{BB962C8B-B14F-4D97-AF65-F5344CB8AC3E}">
        <p14:creationId xmlns:p14="http://schemas.microsoft.com/office/powerpoint/2010/main" val="260669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70E9CE87-5C23-9949-A6A4-59725321951A}" type="datetimeFigureOut">
              <a:rPr lang="it-IT" smtClean="0"/>
              <a:t>11/02/19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E6680CE-B327-5D4A-BE9C-95D9CD43D7EC}" type="slidenum">
              <a:rPr lang="it-IT" smtClean="0"/>
              <a:t>‹#›</a:t>
            </a:fld>
            <a:endParaRPr lang="it-IT"/>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7739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E9CE87-5C23-9949-A6A4-59725321951A}" type="datetimeFigureOut">
              <a:rPr lang="it-IT" smtClean="0"/>
              <a:t>11/02/19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E6680CE-B327-5D4A-BE9C-95D9CD43D7EC}" type="slidenum">
              <a:rPr lang="it-IT" smtClean="0"/>
              <a:t>‹#›</a:t>
            </a:fld>
            <a:endParaRPr lang="it-IT"/>
          </a:p>
        </p:txBody>
      </p:sp>
    </p:spTree>
    <p:extLst>
      <p:ext uri="{BB962C8B-B14F-4D97-AF65-F5344CB8AC3E}">
        <p14:creationId xmlns:p14="http://schemas.microsoft.com/office/powerpoint/2010/main" val="4062707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9CE87-5C23-9949-A6A4-59725321951A}" type="datetimeFigureOut">
              <a:rPr lang="it-IT" smtClean="0"/>
              <a:t>11/02/19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AE6680CE-B327-5D4A-BE9C-95D9CD43D7EC}" type="slidenum">
              <a:rPr lang="it-IT" smtClean="0"/>
              <a:t>‹#›</a:t>
            </a:fld>
            <a:endParaRPr lang="it-IT"/>
          </a:p>
        </p:txBody>
      </p:sp>
    </p:spTree>
    <p:extLst>
      <p:ext uri="{BB962C8B-B14F-4D97-AF65-F5344CB8AC3E}">
        <p14:creationId xmlns:p14="http://schemas.microsoft.com/office/powerpoint/2010/main" val="2666356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70E9CE87-5C23-9949-A6A4-59725321951A}" type="datetimeFigureOut">
              <a:rPr lang="it-IT" smtClean="0"/>
              <a:t>11/02/19</a:t>
            </a:fld>
            <a:endParaRPr lang="it-IT"/>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it-IT"/>
          </a:p>
        </p:txBody>
      </p:sp>
      <p:sp>
        <p:nvSpPr>
          <p:cNvPr id="11" name="Slide Number Placeholder 10"/>
          <p:cNvSpPr>
            <a:spLocks noGrp="1"/>
          </p:cNvSpPr>
          <p:nvPr>
            <p:ph type="sldNum" sz="quarter" idx="12"/>
          </p:nvPr>
        </p:nvSpPr>
        <p:spPr/>
        <p:txBody>
          <a:bodyPr/>
          <a:lstStyle/>
          <a:p>
            <a:fld id="{AE6680CE-B327-5D4A-BE9C-95D9CD43D7EC}" type="slidenum">
              <a:rPr lang="it-IT" smtClean="0"/>
              <a:t>‹#›</a:t>
            </a:fld>
            <a:endParaRPr lang="it-IT"/>
          </a:p>
        </p:txBody>
      </p:sp>
    </p:spTree>
    <p:extLst>
      <p:ext uri="{BB962C8B-B14F-4D97-AF65-F5344CB8AC3E}">
        <p14:creationId xmlns:p14="http://schemas.microsoft.com/office/powerpoint/2010/main" val="269101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0E9CE87-5C23-9949-A6A4-59725321951A}" type="datetimeFigureOut">
              <a:rPr lang="it-IT" smtClean="0"/>
              <a:t>11/02/19</a:t>
            </a:fld>
            <a:endParaRPr lang="it-IT"/>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it-IT"/>
          </a:p>
        </p:txBody>
      </p:sp>
      <p:sp>
        <p:nvSpPr>
          <p:cNvPr id="10" name="Slide Number Placeholder 9"/>
          <p:cNvSpPr>
            <a:spLocks noGrp="1"/>
          </p:cNvSpPr>
          <p:nvPr>
            <p:ph type="sldNum" sz="quarter" idx="12"/>
          </p:nvPr>
        </p:nvSpPr>
        <p:spPr/>
        <p:txBody>
          <a:bodyPr/>
          <a:lstStyle/>
          <a:p>
            <a:fld id="{AE6680CE-B327-5D4A-BE9C-95D9CD43D7EC}" type="slidenum">
              <a:rPr lang="it-IT" smtClean="0"/>
              <a:t>‹#›</a:t>
            </a:fld>
            <a:endParaRPr lang="it-IT"/>
          </a:p>
        </p:txBody>
      </p:sp>
    </p:spTree>
    <p:extLst>
      <p:ext uri="{BB962C8B-B14F-4D97-AF65-F5344CB8AC3E}">
        <p14:creationId xmlns:p14="http://schemas.microsoft.com/office/powerpoint/2010/main" val="131185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0E9CE87-5C23-9949-A6A4-59725321951A}" type="datetimeFigureOut">
              <a:rPr lang="it-IT" smtClean="0"/>
              <a:t>11/02/19</a:t>
            </a:fld>
            <a:endParaRPr lang="it-IT"/>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it-IT"/>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E6680CE-B327-5D4A-BE9C-95D9CD43D7EC}" type="slidenum">
              <a:rPr lang="it-IT" smtClean="0"/>
              <a:t>‹#›</a:t>
            </a:fld>
            <a:endParaRPr lang="it-IT"/>
          </a:p>
        </p:txBody>
      </p:sp>
    </p:spTree>
    <p:extLst>
      <p:ext uri="{BB962C8B-B14F-4D97-AF65-F5344CB8AC3E}">
        <p14:creationId xmlns:p14="http://schemas.microsoft.com/office/powerpoint/2010/main" val="259969887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file:////var/folders/jc/cwtwyl393ld_twwbz_c_m2tc5jllbl/T/com.microsoft.Word/WebArchiveCopyPasteTempFiles/plot_zoom_png%3fwidth=1200&amp;height=855"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file:////var/folders/jc/cwtwyl393ld_twwbz_c_m2tc5jllbl/T/com.microsoft.Word/WebArchiveCopyPasteTempFiles/plot_zoom_png%3fwidth=1200&amp;height=855"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file:////var/folders/jc/cwtwyl393ld_twwbz_c_m2tc5jllbl/T/com.microsoft.Word/WebArchiveCopyPasteTempFiles/plot_zoom_png%3fwidth=1105&amp;height=855"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file:////var/folders/jc/cwtwyl393ld_twwbz_c_m2tc5jllbl/T/com.microsoft.Word/WebArchiveCopyPasteTempFiles/plot_zoom_png%3fwidth=1105&amp;height=855"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close up of a logo&#13;&#10;&#13;&#10;Description automatically generated">
            <a:extLst>
              <a:ext uri="{FF2B5EF4-FFF2-40B4-BE49-F238E27FC236}">
                <a16:creationId xmlns:a16="http://schemas.microsoft.com/office/drawing/2014/main" id="{57B17347-136E-C14A-BA43-ABF9F4C28520}"/>
              </a:ext>
            </a:extLst>
          </p:cNvPr>
          <p:cNvPicPr>
            <a:picLocks noChangeAspect="1"/>
          </p:cNvPicPr>
          <p:nvPr/>
        </p:nvPicPr>
        <p:blipFill>
          <a:blip r:embed="rId2"/>
          <a:stretch>
            <a:fillRect/>
          </a:stretch>
        </p:blipFill>
        <p:spPr>
          <a:xfrm>
            <a:off x="0" y="2803181"/>
            <a:ext cx="7243765" cy="4054819"/>
          </a:xfrm>
          <a:prstGeom prst="rect">
            <a:avLst/>
          </a:prstGeom>
        </p:spPr>
      </p:pic>
      <p:pic>
        <p:nvPicPr>
          <p:cNvPr id="4" name="Picture 3">
            <a:extLst>
              <a:ext uri="{FF2B5EF4-FFF2-40B4-BE49-F238E27FC236}">
                <a16:creationId xmlns:a16="http://schemas.microsoft.com/office/drawing/2014/main" id="{1BD834B0-FD67-C242-BE1B-D17C9F86FDAD}"/>
              </a:ext>
            </a:extLst>
          </p:cNvPr>
          <p:cNvPicPr>
            <a:picLocks noChangeAspect="1"/>
          </p:cNvPicPr>
          <p:nvPr/>
        </p:nvPicPr>
        <p:blipFill>
          <a:blip r:embed="rId3"/>
          <a:stretch>
            <a:fillRect/>
          </a:stretch>
        </p:blipFill>
        <p:spPr>
          <a:xfrm>
            <a:off x="6189471" y="3533401"/>
            <a:ext cx="4106919" cy="3005519"/>
          </a:xfrm>
          <a:prstGeom prst="rect">
            <a:avLst/>
          </a:prstGeom>
        </p:spPr>
      </p:pic>
      <p:pic>
        <p:nvPicPr>
          <p:cNvPr id="5" name="Picture 4">
            <a:extLst>
              <a:ext uri="{FF2B5EF4-FFF2-40B4-BE49-F238E27FC236}">
                <a16:creationId xmlns:a16="http://schemas.microsoft.com/office/drawing/2014/main" id="{31AF7BF8-557B-B24A-98DB-8CB2BD10D725}"/>
              </a:ext>
            </a:extLst>
          </p:cNvPr>
          <p:cNvPicPr>
            <a:picLocks noChangeAspect="1"/>
          </p:cNvPicPr>
          <p:nvPr/>
        </p:nvPicPr>
        <p:blipFill>
          <a:blip r:embed="rId4"/>
          <a:stretch>
            <a:fillRect/>
          </a:stretch>
        </p:blipFill>
        <p:spPr>
          <a:xfrm>
            <a:off x="9790061" y="4330814"/>
            <a:ext cx="1410691" cy="1410691"/>
          </a:xfrm>
          <a:prstGeom prst="rect">
            <a:avLst/>
          </a:prstGeom>
        </p:spPr>
      </p:pic>
      <p:sp>
        <p:nvSpPr>
          <p:cNvPr id="15" name="Title 1">
            <a:extLst>
              <a:ext uri="{FF2B5EF4-FFF2-40B4-BE49-F238E27FC236}">
                <a16:creationId xmlns:a16="http://schemas.microsoft.com/office/drawing/2014/main" id="{881231E8-7F52-384F-93A1-C7274E41BB88}"/>
              </a:ext>
            </a:extLst>
          </p:cNvPr>
          <p:cNvSpPr txBox="1">
            <a:spLocks/>
          </p:cNvSpPr>
          <p:nvPr/>
        </p:nvSpPr>
        <p:spPr bwMode="blackWhite">
          <a:xfrm>
            <a:off x="1696593" y="410015"/>
            <a:ext cx="8798814" cy="1978533"/>
          </a:xfrm>
          <a:prstGeom prst="rect">
            <a:avLst/>
          </a:prstGeom>
          <a:solidFill>
            <a:srgbClr val="6CE7AA"/>
          </a:solidFill>
          <a:ln w="38100" cap="rnd">
            <a:solidFill>
              <a:schemeClr val="bg1"/>
            </a:solidFill>
            <a:miter lim="800000"/>
          </a:ln>
        </p:spPr>
        <p:txBody>
          <a:bodyPr vert="horz" lIns="274320" tIns="182880" rIns="274320" bIns="182880" rtlCol="0" anchor="ctr" anchorCtr="1">
            <a:normAutofit fontScale="85000" lnSpcReduction="2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lvl="0" eaLnBrk="0" fontAlgn="base" hangingPunct="0">
              <a:lnSpc>
                <a:spcPct val="100000"/>
              </a:lnSpc>
              <a:spcAft>
                <a:spcPct val="0"/>
              </a:spcAft>
            </a:pPr>
            <a:r>
              <a:rPr lang="it-IT" b="1" dirty="0" err="1"/>
              <a:t>App</a:t>
            </a:r>
            <a:r>
              <a:rPr lang="it-IT" b="1" dirty="0"/>
              <a:t> mobile: data </a:t>
            </a:r>
            <a:r>
              <a:rPr lang="it-IT" b="1" dirty="0" err="1"/>
              <a:t>preparation</a:t>
            </a:r>
            <a:r>
              <a:rPr lang="it-IT" b="1" dirty="0"/>
              <a:t>, data </a:t>
            </a:r>
            <a:r>
              <a:rPr lang="it-IT" b="1" dirty="0" err="1"/>
              <a:t>integration</a:t>
            </a:r>
            <a:r>
              <a:rPr lang="it-IT" b="1" dirty="0"/>
              <a:t> e studio di un modello di machine </a:t>
            </a:r>
            <a:r>
              <a:rPr lang="it-IT" b="1" dirty="0" err="1"/>
              <a:t>learning</a:t>
            </a:r>
            <a:r>
              <a:rPr lang="it-IT" b="1" dirty="0"/>
              <a:t> per la predizione del rating</a:t>
            </a:r>
          </a:p>
        </p:txBody>
      </p:sp>
      <p:pic>
        <p:nvPicPr>
          <p:cNvPr id="16" name="Picture 15">
            <a:extLst>
              <a:ext uri="{FF2B5EF4-FFF2-40B4-BE49-F238E27FC236}">
                <a16:creationId xmlns:a16="http://schemas.microsoft.com/office/drawing/2014/main" id="{E6A7A0B4-04C6-3D46-BC4F-F27DA440BB27}"/>
              </a:ext>
            </a:extLst>
          </p:cNvPr>
          <p:cNvPicPr>
            <a:picLocks noChangeAspect="1"/>
          </p:cNvPicPr>
          <p:nvPr/>
        </p:nvPicPr>
        <p:blipFill>
          <a:blip r:embed="rId5"/>
          <a:stretch>
            <a:fillRect/>
          </a:stretch>
        </p:blipFill>
        <p:spPr>
          <a:xfrm>
            <a:off x="6338330" y="974979"/>
            <a:ext cx="5026025" cy="2827139"/>
          </a:xfrm>
          <a:prstGeom prst="rect">
            <a:avLst/>
          </a:prstGeom>
        </p:spPr>
      </p:pic>
      <p:sp>
        <p:nvSpPr>
          <p:cNvPr id="2" name="TextBox 1">
            <a:extLst>
              <a:ext uri="{FF2B5EF4-FFF2-40B4-BE49-F238E27FC236}">
                <a16:creationId xmlns:a16="http://schemas.microsoft.com/office/drawing/2014/main" id="{B26264DD-1F0D-4C47-962B-2C11A8B26055}"/>
              </a:ext>
            </a:extLst>
          </p:cNvPr>
          <p:cNvSpPr txBox="1"/>
          <p:nvPr/>
        </p:nvSpPr>
        <p:spPr>
          <a:xfrm>
            <a:off x="8604213" y="6037381"/>
            <a:ext cx="3956987" cy="600164"/>
          </a:xfrm>
          <a:prstGeom prst="rect">
            <a:avLst/>
          </a:prstGeom>
          <a:noFill/>
        </p:spPr>
        <p:txBody>
          <a:bodyPr wrap="square" rtlCol="0">
            <a:spAutoFit/>
          </a:bodyPr>
          <a:lstStyle/>
          <a:p>
            <a:r>
              <a:rPr lang="it-IT" sz="1100" dirty="0">
                <a:solidFill>
                  <a:schemeClr val="bg1"/>
                </a:solidFill>
              </a:rPr>
              <a:t>Fabio </a:t>
            </a:r>
            <a:r>
              <a:rPr lang="it-IT" sz="1100" dirty="0" err="1">
                <a:solidFill>
                  <a:schemeClr val="bg1"/>
                </a:solidFill>
              </a:rPr>
              <a:t>Grieco</a:t>
            </a:r>
            <a:r>
              <a:rPr lang="it-IT" sz="1100" dirty="0">
                <a:solidFill>
                  <a:schemeClr val="bg1"/>
                </a:solidFill>
              </a:rPr>
              <a:t> 793789 f.grieco5@campus.unimib.it</a:t>
            </a:r>
          </a:p>
          <a:p>
            <a:endParaRPr lang="it-IT" sz="1100" dirty="0">
              <a:solidFill>
                <a:schemeClr val="bg1"/>
              </a:solidFill>
            </a:endParaRPr>
          </a:p>
          <a:p>
            <a:r>
              <a:rPr lang="it-IT" sz="1100" dirty="0">
                <a:solidFill>
                  <a:schemeClr val="bg1"/>
                </a:solidFill>
              </a:rPr>
              <a:t>Omar Ghetti 793181 </a:t>
            </a:r>
            <a:r>
              <a:rPr lang="it-IT" sz="1100" dirty="0" err="1">
                <a:solidFill>
                  <a:schemeClr val="bg1"/>
                </a:solidFill>
              </a:rPr>
              <a:t>o.ghetti@campus.unimib.it</a:t>
            </a:r>
            <a:r>
              <a:rPr lang="it-IT" sz="1100" dirty="0">
                <a:solidFill>
                  <a:schemeClr val="bg1"/>
                </a:solidFill>
              </a:rPr>
              <a:t> </a:t>
            </a:r>
          </a:p>
        </p:txBody>
      </p:sp>
    </p:spTree>
    <p:extLst>
      <p:ext uri="{BB962C8B-B14F-4D97-AF65-F5344CB8AC3E}">
        <p14:creationId xmlns:p14="http://schemas.microsoft.com/office/powerpoint/2010/main" val="1902482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3C2A-353D-A749-A496-1EB6B6F3C379}"/>
              </a:ext>
            </a:extLst>
          </p:cNvPr>
          <p:cNvSpPr>
            <a:spLocks noGrp="1"/>
          </p:cNvSpPr>
          <p:nvPr>
            <p:ph type="title"/>
          </p:nvPr>
        </p:nvSpPr>
        <p:spPr/>
        <p:txBody>
          <a:bodyPr/>
          <a:lstStyle/>
          <a:p>
            <a:r>
              <a:rPr lang="it-IT" dirty="0"/>
              <a:t>Completezza </a:t>
            </a:r>
            <a:r>
              <a:rPr lang="it-IT" dirty="0" err="1"/>
              <a:t>dataset</a:t>
            </a:r>
            <a:r>
              <a:rPr lang="it-IT" dirty="0"/>
              <a:t> integrato</a:t>
            </a:r>
          </a:p>
        </p:txBody>
      </p:sp>
      <p:graphicFrame>
        <p:nvGraphicFramePr>
          <p:cNvPr id="4" name="Content Placeholder 3">
            <a:extLst>
              <a:ext uri="{FF2B5EF4-FFF2-40B4-BE49-F238E27FC236}">
                <a16:creationId xmlns:a16="http://schemas.microsoft.com/office/drawing/2014/main" id="{1F7E96C5-8E03-F74E-B86A-882D414E09C7}"/>
              </a:ext>
            </a:extLst>
          </p:cNvPr>
          <p:cNvGraphicFramePr>
            <a:graphicFrameLocks noGrp="1"/>
          </p:cNvGraphicFramePr>
          <p:nvPr>
            <p:ph idx="1"/>
            <p:extLst>
              <p:ext uri="{D42A27DB-BD31-4B8C-83A1-F6EECF244321}">
                <p14:modId xmlns:p14="http://schemas.microsoft.com/office/powerpoint/2010/main" val="287229510"/>
              </p:ext>
            </p:extLst>
          </p:nvPr>
        </p:nvGraphicFramePr>
        <p:xfrm>
          <a:off x="800100" y="2371725"/>
          <a:ext cx="10715625" cy="39004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3618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EB4A-1169-0E43-98B9-094AC48FEF62}"/>
              </a:ext>
            </a:extLst>
          </p:cNvPr>
          <p:cNvSpPr>
            <a:spLocks noGrp="1"/>
          </p:cNvSpPr>
          <p:nvPr>
            <p:ph type="title"/>
          </p:nvPr>
        </p:nvSpPr>
        <p:spPr/>
        <p:txBody>
          <a:bodyPr/>
          <a:lstStyle/>
          <a:p>
            <a:r>
              <a:rPr lang="it-IT" dirty="0"/>
              <a:t>Consistenza degli attributi del </a:t>
            </a:r>
            <a:r>
              <a:rPr lang="it-IT" dirty="0" err="1"/>
              <a:t>dataset</a:t>
            </a:r>
            <a:r>
              <a:rPr lang="it-IT" dirty="0"/>
              <a:t> integrato</a:t>
            </a:r>
          </a:p>
        </p:txBody>
      </p:sp>
      <p:sp>
        <p:nvSpPr>
          <p:cNvPr id="4" name="Rectangle 3">
            <a:extLst>
              <a:ext uri="{FF2B5EF4-FFF2-40B4-BE49-F238E27FC236}">
                <a16:creationId xmlns:a16="http://schemas.microsoft.com/office/drawing/2014/main" id="{A3A8F912-E2C9-924A-8164-F47ED5150D43}"/>
              </a:ext>
            </a:extLst>
          </p:cNvPr>
          <p:cNvSpPr/>
          <p:nvPr/>
        </p:nvSpPr>
        <p:spPr>
          <a:xfrm>
            <a:off x="2231136" y="2443163"/>
            <a:ext cx="7729728" cy="3416320"/>
          </a:xfrm>
          <a:prstGeom prst="rect">
            <a:avLst/>
          </a:prstGeom>
        </p:spPr>
        <p:txBody>
          <a:bodyPr wrap="square">
            <a:spAutoFit/>
          </a:bodyPr>
          <a:lstStyle/>
          <a:p>
            <a:pPr>
              <a:spcAft>
                <a:spcPts val="0"/>
              </a:spcAft>
            </a:pPr>
            <a:r>
              <a:rPr lang="it-IT" sz="2400" dirty="0">
                <a:latin typeface="Times New Roman" panose="02020603050405020304" pitchFamily="18" charset="0"/>
                <a:ea typeface="Times New Roman" panose="02020603050405020304" pitchFamily="18" charset="0"/>
              </a:rPr>
              <a:t>Verifichiamo la consistenza degli attributi:</a:t>
            </a:r>
          </a:p>
          <a:p>
            <a:pPr marL="342900" lvl="0" indent="-342900">
              <a:spcAft>
                <a:spcPts val="0"/>
              </a:spcAft>
              <a:buFont typeface="Symbol" pitchFamily="2" charset="2"/>
              <a:buChar char=""/>
            </a:pPr>
            <a:r>
              <a:rPr lang="it-IT" sz="2400" dirty="0" err="1">
                <a:latin typeface="Times New Roman" panose="02020603050405020304" pitchFamily="18" charset="0"/>
                <a:ea typeface="Times New Roman" panose="02020603050405020304" pitchFamily="18" charset="0"/>
              </a:rPr>
              <a:t>category</a:t>
            </a:r>
            <a:endParaRPr lang="it-IT" sz="2400" dirty="0">
              <a:latin typeface="Times New Roman" panose="02020603050405020304" pitchFamily="18" charset="0"/>
              <a:ea typeface="Times New Roman" panose="02020603050405020304" pitchFamily="18" charset="0"/>
            </a:endParaRPr>
          </a:p>
          <a:p>
            <a:pPr marL="342900" lvl="0" indent="-342900">
              <a:spcAft>
                <a:spcPts val="0"/>
              </a:spcAft>
              <a:buFont typeface="Symbol" pitchFamily="2" charset="2"/>
              <a:buChar char=""/>
            </a:pPr>
            <a:r>
              <a:rPr lang="it-IT" sz="2400" dirty="0">
                <a:latin typeface="Times New Roman" panose="02020603050405020304" pitchFamily="18" charset="0"/>
                <a:ea typeface="Times New Roman" panose="02020603050405020304" pitchFamily="18" charset="0"/>
              </a:rPr>
              <a:t>rating</a:t>
            </a:r>
          </a:p>
          <a:p>
            <a:pPr marL="342900" lvl="0" indent="-342900">
              <a:spcAft>
                <a:spcPts val="0"/>
              </a:spcAft>
              <a:buFont typeface="Symbol" pitchFamily="2" charset="2"/>
              <a:buChar char=""/>
            </a:pPr>
            <a:r>
              <a:rPr lang="it-IT" sz="2400" dirty="0" err="1">
                <a:latin typeface="Times New Roman" panose="02020603050405020304" pitchFamily="18" charset="0"/>
                <a:ea typeface="Times New Roman" panose="02020603050405020304" pitchFamily="18" charset="0"/>
              </a:rPr>
              <a:t>reviewsCount</a:t>
            </a:r>
            <a:endParaRPr lang="it-IT" sz="2400" dirty="0">
              <a:latin typeface="Times New Roman" panose="02020603050405020304" pitchFamily="18" charset="0"/>
              <a:ea typeface="Times New Roman" panose="02020603050405020304" pitchFamily="18" charset="0"/>
            </a:endParaRPr>
          </a:p>
          <a:p>
            <a:pPr marL="342900" lvl="0" indent="-342900">
              <a:spcAft>
                <a:spcPts val="0"/>
              </a:spcAft>
              <a:buFont typeface="Symbol" pitchFamily="2" charset="2"/>
              <a:buChar char=""/>
            </a:pPr>
            <a:r>
              <a:rPr lang="it-IT" sz="2400" dirty="0" err="1">
                <a:latin typeface="Times New Roman" panose="02020603050405020304" pitchFamily="18" charset="0"/>
                <a:ea typeface="Times New Roman" panose="02020603050405020304" pitchFamily="18" charset="0"/>
              </a:rPr>
              <a:t>sizeMB</a:t>
            </a:r>
            <a:endParaRPr lang="it-IT" sz="2400" dirty="0">
              <a:latin typeface="Times New Roman" panose="02020603050405020304" pitchFamily="18" charset="0"/>
              <a:ea typeface="Times New Roman" panose="02020603050405020304" pitchFamily="18" charset="0"/>
            </a:endParaRPr>
          </a:p>
          <a:p>
            <a:pPr marL="342900" lvl="0" indent="-342900">
              <a:spcAft>
                <a:spcPts val="0"/>
              </a:spcAft>
              <a:buFont typeface="Symbol" pitchFamily="2" charset="2"/>
              <a:buChar char=""/>
            </a:pPr>
            <a:r>
              <a:rPr lang="it-IT" sz="2400" dirty="0" err="1">
                <a:latin typeface="Times New Roman" panose="02020603050405020304" pitchFamily="18" charset="0"/>
                <a:ea typeface="Times New Roman" panose="02020603050405020304" pitchFamily="18" charset="0"/>
              </a:rPr>
              <a:t>price</a:t>
            </a:r>
            <a:endParaRPr lang="it-IT" sz="2400" dirty="0">
              <a:latin typeface="Times New Roman" panose="02020603050405020304" pitchFamily="18" charset="0"/>
              <a:ea typeface="Times New Roman" panose="02020603050405020304" pitchFamily="18" charset="0"/>
            </a:endParaRPr>
          </a:p>
          <a:p>
            <a:pPr marL="342900" lvl="0" indent="-342900">
              <a:spcAft>
                <a:spcPts val="0"/>
              </a:spcAft>
              <a:buFont typeface="Symbol" pitchFamily="2" charset="2"/>
              <a:buChar char=""/>
            </a:pPr>
            <a:r>
              <a:rPr lang="it-IT" sz="2400" dirty="0" err="1">
                <a:latin typeface="Times New Roman" panose="02020603050405020304" pitchFamily="18" charset="0"/>
                <a:ea typeface="Times New Roman" panose="02020603050405020304" pitchFamily="18" charset="0"/>
              </a:rPr>
              <a:t>version</a:t>
            </a:r>
            <a:endParaRPr lang="it-IT" sz="2400" dirty="0">
              <a:latin typeface="Times New Roman" panose="02020603050405020304" pitchFamily="18" charset="0"/>
              <a:ea typeface="Times New Roman" panose="02020603050405020304" pitchFamily="18" charset="0"/>
            </a:endParaRPr>
          </a:p>
          <a:p>
            <a:pPr marL="342900" lvl="0" indent="-342900">
              <a:spcAft>
                <a:spcPts val="0"/>
              </a:spcAft>
              <a:buFont typeface="Symbol" pitchFamily="2" charset="2"/>
              <a:buChar char=""/>
            </a:pPr>
            <a:r>
              <a:rPr lang="it-IT" sz="2400" dirty="0" err="1">
                <a:latin typeface="Times New Roman" panose="02020603050405020304" pitchFamily="18" charset="0"/>
                <a:ea typeface="Times New Roman" panose="02020603050405020304" pitchFamily="18" charset="0"/>
              </a:rPr>
              <a:t>contentRating</a:t>
            </a:r>
            <a:endParaRPr lang="it-IT" sz="2400" dirty="0">
              <a:latin typeface="Times New Roman" panose="02020603050405020304" pitchFamily="18" charset="0"/>
              <a:ea typeface="Times New Roman" panose="02020603050405020304" pitchFamily="18" charset="0"/>
            </a:endParaRPr>
          </a:p>
          <a:p>
            <a:pPr marL="342900" lvl="0" indent="-342900">
              <a:spcAft>
                <a:spcPts val="0"/>
              </a:spcAft>
              <a:buFont typeface="Symbol" pitchFamily="2" charset="2"/>
              <a:buChar char=""/>
            </a:pPr>
            <a:r>
              <a:rPr lang="it-IT" sz="2400" dirty="0" err="1">
                <a:latin typeface="Times New Roman" panose="02020603050405020304" pitchFamily="18" charset="0"/>
                <a:ea typeface="Times New Roman" panose="02020603050405020304" pitchFamily="18" charset="0"/>
              </a:rPr>
              <a:t>operatingSystem</a:t>
            </a:r>
            <a:endParaRPr lang="it-IT" sz="2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5065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43A2-BCC3-BB42-807D-54E59E619836}"/>
              </a:ext>
            </a:extLst>
          </p:cNvPr>
          <p:cNvSpPr>
            <a:spLocks noGrp="1"/>
          </p:cNvSpPr>
          <p:nvPr>
            <p:ph type="title"/>
          </p:nvPr>
        </p:nvSpPr>
        <p:spPr>
          <a:xfrm>
            <a:off x="2231136" y="964692"/>
            <a:ext cx="7729728" cy="1188720"/>
          </a:xfrm>
        </p:spPr>
        <p:txBody>
          <a:bodyPr/>
          <a:lstStyle/>
          <a:p>
            <a:r>
              <a:rPr lang="it-IT" dirty="0"/>
              <a:t>categoria</a:t>
            </a:r>
          </a:p>
        </p:txBody>
      </p:sp>
      <p:sp>
        <p:nvSpPr>
          <p:cNvPr id="6" name="Rectangle 5">
            <a:extLst>
              <a:ext uri="{FF2B5EF4-FFF2-40B4-BE49-F238E27FC236}">
                <a16:creationId xmlns:a16="http://schemas.microsoft.com/office/drawing/2014/main" id="{4D3D1DCE-BB55-9A40-9D7C-92660194F916}"/>
              </a:ext>
            </a:extLst>
          </p:cNvPr>
          <p:cNvSpPr/>
          <p:nvPr/>
        </p:nvSpPr>
        <p:spPr>
          <a:xfrm>
            <a:off x="3898900" y="2385807"/>
            <a:ext cx="4394200" cy="369332"/>
          </a:xfrm>
          <a:prstGeom prst="rect">
            <a:avLst/>
          </a:prstGeom>
          <a:solidFill>
            <a:schemeClr val="tx2">
              <a:lumMod val="75000"/>
            </a:schemeClr>
          </a:solidFill>
        </p:spPr>
        <p:txBody>
          <a:bodyPr wrap="square">
            <a:spAutoFit/>
          </a:bodyPr>
          <a:lstStyle/>
          <a:p>
            <a:pPr>
              <a:spcBef>
                <a:spcPts val="600"/>
              </a:spcBef>
              <a:spcAft>
                <a:spcPts val="600"/>
              </a:spcAft>
              <a:tabLst>
                <a:tab pos="3832860" algn="l"/>
              </a:tabLst>
            </a:pP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unique(</a:t>
            </a:r>
            <a:r>
              <a:rPr lang="en-US"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apps$category</a:t>
            </a: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E8BC7FB-B9C0-224D-900C-D91D1E5266DD}"/>
              </a:ext>
            </a:extLst>
          </p:cNvPr>
          <p:cNvPicPr>
            <a:picLocks noChangeAspect="1"/>
          </p:cNvPicPr>
          <p:nvPr/>
        </p:nvPicPr>
        <p:blipFill>
          <a:blip r:embed="rId2"/>
          <a:stretch>
            <a:fillRect/>
          </a:stretch>
        </p:blipFill>
        <p:spPr>
          <a:xfrm>
            <a:off x="3898900" y="2755139"/>
            <a:ext cx="4394200" cy="3898900"/>
          </a:xfrm>
          <a:prstGeom prst="rect">
            <a:avLst/>
          </a:prstGeom>
        </p:spPr>
      </p:pic>
    </p:spTree>
    <p:extLst>
      <p:ext uri="{BB962C8B-B14F-4D97-AF65-F5344CB8AC3E}">
        <p14:creationId xmlns:p14="http://schemas.microsoft.com/office/powerpoint/2010/main" val="406482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A88F-9C5D-C245-B799-2599F02D32D8}"/>
              </a:ext>
            </a:extLst>
          </p:cNvPr>
          <p:cNvSpPr>
            <a:spLocks noGrp="1"/>
          </p:cNvSpPr>
          <p:nvPr>
            <p:ph type="title"/>
          </p:nvPr>
        </p:nvSpPr>
        <p:spPr/>
        <p:txBody>
          <a:bodyPr/>
          <a:lstStyle/>
          <a:p>
            <a:r>
              <a:rPr lang="it-IT" dirty="0"/>
              <a:t>rating</a:t>
            </a:r>
          </a:p>
        </p:txBody>
      </p:sp>
      <p:pic>
        <p:nvPicPr>
          <p:cNvPr id="4" name="Content Placeholder 3">
            <a:extLst>
              <a:ext uri="{FF2B5EF4-FFF2-40B4-BE49-F238E27FC236}">
                <a16:creationId xmlns:a16="http://schemas.microsoft.com/office/drawing/2014/main" id="{C134C535-68F3-6246-B630-B32C18498494}"/>
              </a:ext>
            </a:extLst>
          </p:cNvPr>
          <p:cNvPicPr>
            <a:picLocks noGrp="1"/>
          </p:cNvPicPr>
          <p:nvPr>
            <p:ph idx="1"/>
          </p:nvPr>
        </p:nvPicPr>
        <p:blipFill>
          <a:blip r:embed="rId2"/>
          <a:stretch>
            <a:fillRect/>
          </a:stretch>
        </p:blipFill>
        <p:spPr>
          <a:xfrm>
            <a:off x="1096564" y="3871912"/>
            <a:ext cx="9998870" cy="1188720"/>
          </a:xfrm>
          <a:prstGeom prst="rect">
            <a:avLst/>
          </a:prstGeom>
        </p:spPr>
      </p:pic>
      <p:sp>
        <p:nvSpPr>
          <p:cNvPr id="5" name="Rectangle 4">
            <a:extLst>
              <a:ext uri="{FF2B5EF4-FFF2-40B4-BE49-F238E27FC236}">
                <a16:creationId xmlns:a16="http://schemas.microsoft.com/office/drawing/2014/main" id="{1140BA0C-7C40-894E-A318-63A693D2B5A7}"/>
              </a:ext>
            </a:extLst>
          </p:cNvPr>
          <p:cNvSpPr/>
          <p:nvPr/>
        </p:nvSpPr>
        <p:spPr>
          <a:xfrm>
            <a:off x="3640840" y="2905780"/>
            <a:ext cx="4910319" cy="523220"/>
          </a:xfrm>
          <a:prstGeom prst="rect">
            <a:avLst/>
          </a:prstGeom>
          <a:solidFill>
            <a:schemeClr val="tx2">
              <a:lumMod val="75000"/>
            </a:schemeClr>
          </a:solidFill>
        </p:spPr>
        <p:txBody>
          <a:bodyPr wrap="none">
            <a:spAutoFit/>
          </a:bodyPr>
          <a:lstStyle/>
          <a:p>
            <a:pPr algn="ctr">
              <a:spcBef>
                <a:spcPts val="600"/>
              </a:spcBef>
              <a:spcAft>
                <a:spcPts val="600"/>
              </a:spcAft>
              <a:tabLst>
                <a:tab pos="3832860" algn="l"/>
              </a:tabLst>
            </a:pP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summary(</a:t>
            </a:r>
            <a:r>
              <a:rPr lang="en-US"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apps$rating</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082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B496-A043-C44D-A079-CC2909B80CC3}"/>
              </a:ext>
            </a:extLst>
          </p:cNvPr>
          <p:cNvSpPr>
            <a:spLocks noGrp="1"/>
          </p:cNvSpPr>
          <p:nvPr>
            <p:ph type="title"/>
          </p:nvPr>
        </p:nvSpPr>
        <p:spPr/>
        <p:txBody>
          <a:bodyPr/>
          <a:lstStyle/>
          <a:p>
            <a:r>
              <a:rPr lang="it-IT" dirty="0"/>
              <a:t>Numero di recensioni</a:t>
            </a:r>
          </a:p>
        </p:txBody>
      </p:sp>
      <p:pic>
        <p:nvPicPr>
          <p:cNvPr id="4" name="Content Placeholder 3">
            <a:extLst>
              <a:ext uri="{FF2B5EF4-FFF2-40B4-BE49-F238E27FC236}">
                <a16:creationId xmlns:a16="http://schemas.microsoft.com/office/drawing/2014/main" id="{1D65A3B7-C7A4-9042-8D02-86410E464FD2}"/>
              </a:ext>
            </a:extLst>
          </p:cNvPr>
          <p:cNvPicPr>
            <a:picLocks noGrp="1"/>
          </p:cNvPicPr>
          <p:nvPr>
            <p:ph idx="1"/>
          </p:nvPr>
        </p:nvPicPr>
        <p:blipFill>
          <a:blip r:embed="rId2"/>
          <a:stretch>
            <a:fillRect/>
          </a:stretch>
        </p:blipFill>
        <p:spPr>
          <a:xfrm>
            <a:off x="1403699" y="4054793"/>
            <a:ext cx="9384602" cy="1323151"/>
          </a:xfrm>
          <a:prstGeom prst="rect">
            <a:avLst/>
          </a:prstGeom>
        </p:spPr>
      </p:pic>
      <p:sp>
        <p:nvSpPr>
          <p:cNvPr id="5" name="Rectangle 4">
            <a:extLst>
              <a:ext uri="{FF2B5EF4-FFF2-40B4-BE49-F238E27FC236}">
                <a16:creationId xmlns:a16="http://schemas.microsoft.com/office/drawing/2014/main" id="{61F166A0-A221-E04C-8C44-27CF7F0533CE}"/>
              </a:ext>
            </a:extLst>
          </p:cNvPr>
          <p:cNvSpPr/>
          <p:nvPr/>
        </p:nvSpPr>
        <p:spPr>
          <a:xfrm>
            <a:off x="2786063" y="2803207"/>
            <a:ext cx="6757987" cy="523220"/>
          </a:xfrm>
          <a:prstGeom prst="rect">
            <a:avLst/>
          </a:prstGeom>
          <a:solidFill>
            <a:schemeClr val="tx2">
              <a:lumMod val="75000"/>
            </a:schemeClr>
          </a:solidFill>
        </p:spPr>
        <p:txBody>
          <a:bodyPr wrap="square">
            <a:spAutoFit/>
          </a:bodyPr>
          <a:lstStyle/>
          <a:p>
            <a:pPr>
              <a:spcBef>
                <a:spcPts val="600"/>
              </a:spcBef>
              <a:spcAft>
                <a:spcPts val="600"/>
              </a:spcAft>
              <a:tabLst>
                <a:tab pos="3832860" algn="l"/>
              </a:tabLst>
            </a:pP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summary(</a:t>
            </a:r>
            <a:r>
              <a:rPr lang="en-US"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apps$reviewsCount</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04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46CE9-16D4-5B49-B042-55BC4DEAF736}"/>
              </a:ext>
            </a:extLst>
          </p:cNvPr>
          <p:cNvSpPr>
            <a:spLocks noGrp="1"/>
          </p:cNvSpPr>
          <p:nvPr>
            <p:ph type="title"/>
          </p:nvPr>
        </p:nvSpPr>
        <p:spPr/>
        <p:txBody>
          <a:bodyPr/>
          <a:lstStyle/>
          <a:p>
            <a:r>
              <a:rPr lang="it-IT" dirty="0"/>
              <a:t>DIMENSIONE</a:t>
            </a:r>
          </a:p>
        </p:txBody>
      </p:sp>
      <p:sp>
        <p:nvSpPr>
          <p:cNvPr id="4" name="Rectangle 3">
            <a:extLst>
              <a:ext uri="{FF2B5EF4-FFF2-40B4-BE49-F238E27FC236}">
                <a16:creationId xmlns:a16="http://schemas.microsoft.com/office/drawing/2014/main" id="{DEDCD3EA-6A14-6B45-9127-E3268897AD35}"/>
              </a:ext>
            </a:extLst>
          </p:cNvPr>
          <p:cNvSpPr/>
          <p:nvPr/>
        </p:nvSpPr>
        <p:spPr>
          <a:xfrm>
            <a:off x="3640837" y="3167390"/>
            <a:ext cx="4910319" cy="523220"/>
          </a:xfrm>
          <a:prstGeom prst="rect">
            <a:avLst/>
          </a:prstGeom>
          <a:solidFill>
            <a:schemeClr val="tx2">
              <a:lumMod val="75000"/>
            </a:schemeClr>
          </a:solidFill>
        </p:spPr>
        <p:txBody>
          <a:bodyPr wrap="none">
            <a:spAutoFit/>
          </a:bodyPr>
          <a:lstStyle/>
          <a:p>
            <a:pPr>
              <a:spcBef>
                <a:spcPts val="600"/>
              </a:spcBef>
              <a:spcAft>
                <a:spcPts val="600"/>
              </a:spcAft>
              <a:tabLst>
                <a:tab pos="3832860" algn="l"/>
              </a:tabLst>
            </a:pP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summary(</a:t>
            </a:r>
            <a:r>
              <a:rPr lang="en-US"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apps$sizeMB</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4016625-82A5-124B-890B-07050DDC50FB}"/>
              </a:ext>
            </a:extLst>
          </p:cNvPr>
          <p:cNvPicPr/>
          <p:nvPr/>
        </p:nvPicPr>
        <p:blipFill>
          <a:blip r:embed="rId2"/>
          <a:stretch>
            <a:fillRect/>
          </a:stretch>
        </p:blipFill>
        <p:spPr>
          <a:xfrm>
            <a:off x="1718069" y="4159436"/>
            <a:ext cx="8755861" cy="966756"/>
          </a:xfrm>
          <a:prstGeom prst="rect">
            <a:avLst/>
          </a:prstGeom>
        </p:spPr>
      </p:pic>
    </p:spTree>
    <p:extLst>
      <p:ext uri="{BB962C8B-B14F-4D97-AF65-F5344CB8AC3E}">
        <p14:creationId xmlns:p14="http://schemas.microsoft.com/office/powerpoint/2010/main" val="323421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05C22-3CC9-DF41-8B04-826D9E9F1302}"/>
              </a:ext>
            </a:extLst>
          </p:cNvPr>
          <p:cNvSpPr>
            <a:spLocks noGrp="1"/>
          </p:cNvSpPr>
          <p:nvPr>
            <p:ph type="title"/>
          </p:nvPr>
        </p:nvSpPr>
        <p:spPr/>
        <p:txBody>
          <a:bodyPr/>
          <a:lstStyle/>
          <a:p>
            <a:r>
              <a:rPr lang="it-IT" dirty="0"/>
              <a:t>CORREZIONE DELLA DIMENSIONE</a:t>
            </a:r>
          </a:p>
        </p:txBody>
      </p:sp>
      <p:sp>
        <p:nvSpPr>
          <p:cNvPr id="5" name="Rectangle 4">
            <a:extLst>
              <a:ext uri="{FF2B5EF4-FFF2-40B4-BE49-F238E27FC236}">
                <a16:creationId xmlns:a16="http://schemas.microsoft.com/office/drawing/2014/main" id="{15771C93-F3BE-C94C-BAEA-DFC9BB9D268B}"/>
              </a:ext>
            </a:extLst>
          </p:cNvPr>
          <p:cNvSpPr/>
          <p:nvPr/>
        </p:nvSpPr>
        <p:spPr>
          <a:xfrm>
            <a:off x="7167402" y="3136612"/>
            <a:ext cx="4658520" cy="584775"/>
          </a:xfrm>
          <a:prstGeom prst="rect">
            <a:avLst/>
          </a:prstGeom>
          <a:solidFill>
            <a:schemeClr val="tx2">
              <a:lumMod val="75000"/>
            </a:schemeClr>
          </a:solidFill>
        </p:spPr>
        <p:txBody>
          <a:bodyPr wrap="square">
            <a:spAutoFit/>
          </a:bodyPr>
          <a:lstStyle/>
          <a:p>
            <a:pPr>
              <a:spcBef>
                <a:spcPts val="600"/>
              </a:spcBef>
              <a:spcAft>
                <a:spcPts val="600"/>
              </a:spcAft>
              <a:tabLst>
                <a:tab pos="3832860" algn="l"/>
              </a:tabLst>
            </a:pPr>
            <a:r>
              <a:rPr lang="en-US" sz="16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apps &lt;- within(apps, </a:t>
            </a:r>
            <a:r>
              <a:rPr lang="en-US" sz="16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sizeMB</a:t>
            </a:r>
            <a:r>
              <a:rPr lang="en-US" sz="16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r>
              <a:rPr lang="en-US" sz="16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sizeMB</a:t>
            </a:r>
            <a:r>
              <a:rPr lang="en-US" sz="16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&gt; 4000] &lt;- 4000)</a:t>
            </a:r>
            <a:endParaRPr lang="it-IT" sz="16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D613FC5-7B14-1B47-BEFB-D0FDA7D3C4F6}"/>
              </a:ext>
            </a:extLst>
          </p:cNvPr>
          <p:cNvPicPr/>
          <p:nvPr/>
        </p:nvPicPr>
        <p:blipFill>
          <a:blip r:embed="rId2"/>
          <a:stretch>
            <a:fillRect/>
          </a:stretch>
        </p:blipFill>
        <p:spPr>
          <a:xfrm>
            <a:off x="1718627" y="4892674"/>
            <a:ext cx="9058275" cy="1188719"/>
          </a:xfrm>
          <a:prstGeom prst="rect">
            <a:avLst/>
          </a:prstGeom>
        </p:spPr>
      </p:pic>
      <p:pic>
        <p:nvPicPr>
          <p:cNvPr id="8" name="Picture 7">
            <a:extLst>
              <a:ext uri="{FF2B5EF4-FFF2-40B4-BE49-F238E27FC236}">
                <a16:creationId xmlns:a16="http://schemas.microsoft.com/office/drawing/2014/main" id="{DE297D80-C850-814B-9625-29671EF54EDB}"/>
              </a:ext>
            </a:extLst>
          </p:cNvPr>
          <p:cNvPicPr>
            <a:picLocks noChangeAspect="1"/>
          </p:cNvPicPr>
          <p:nvPr/>
        </p:nvPicPr>
        <p:blipFill>
          <a:blip r:embed="rId3"/>
          <a:stretch>
            <a:fillRect/>
          </a:stretch>
        </p:blipFill>
        <p:spPr>
          <a:xfrm>
            <a:off x="366078" y="2397931"/>
            <a:ext cx="6332536" cy="2232333"/>
          </a:xfrm>
          <a:prstGeom prst="rect">
            <a:avLst/>
          </a:prstGeom>
        </p:spPr>
      </p:pic>
    </p:spTree>
    <p:extLst>
      <p:ext uri="{BB962C8B-B14F-4D97-AF65-F5344CB8AC3E}">
        <p14:creationId xmlns:p14="http://schemas.microsoft.com/office/powerpoint/2010/main" val="1944662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F292-C92F-6847-A728-D95181CF6234}"/>
              </a:ext>
            </a:extLst>
          </p:cNvPr>
          <p:cNvSpPr>
            <a:spLocks noGrp="1"/>
          </p:cNvSpPr>
          <p:nvPr>
            <p:ph type="title"/>
          </p:nvPr>
        </p:nvSpPr>
        <p:spPr/>
        <p:txBody>
          <a:bodyPr/>
          <a:lstStyle/>
          <a:p>
            <a:r>
              <a:rPr lang="it-IT" dirty="0"/>
              <a:t>prezzo</a:t>
            </a:r>
          </a:p>
        </p:txBody>
      </p:sp>
      <p:sp>
        <p:nvSpPr>
          <p:cNvPr id="4" name="Rectangle 3">
            <a:extLst>
              <a:ext uri="{FF2B5EF4-FFF2-40B4-BE49-F238E27FC236}">
                <a16:creationId xmlns:a16="http://schemas.microsoft.com/office/drawing/2014/main" id="{E904762B-11AC-2C40-A873-7E8AA8E16577}"/>
              </a:ext>
            </a:extLst>
          </p:cNvPr>
          <p:cNvSpPr/>
          <p:nvPr/>
        </p:nvSpPr>
        <p:spPr>
          <a:xfrm>
            <a:off x="3748242" y="2905780"/>
            <a:ext cx="4695516" cy="523220"/>
          </a:xfrm>
          <a:prstGeom prst="rect">
            <a:avLst/>
          </a:prstGeom>
          <a:solidFill>
            <a:schemeClr val="tx2">
              <a:lumMod val="75000"/>
            </a:schemeClr>
          </a:solidFill>
        </p:spPr>
        <p:txBody>
          <a:bodyPr wrap="none">
            <a:spAutoFit/>
          </a:bodyPr>
          <a:lstStyle/>
          <a:p>
            <a:pPr>
              <a:spcBef>
                <a:spcPts val="600"/>
              </a:spcBef>
              <a:spcAft>
                <a:spcPts val="600"/>
              </a:spcAft>
              <a:tabLst>
                <a:tab pos="3832860" algn="l"/>
              </a:tabLst>
            </a:pP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summary(</a:t>
            </a:r>
            <a:r>
              <a:rPr lang="en-US"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apps$price</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6100CA5-3B88-0C46-AD34-004FF0257592}"/>
              </a:ext>
            </a:extLst>
          </p:cNvPr>
          <p:cNvPicPr/>
          <p:nvPr/>
        </p:nvPicPr>
        <p:blipFill>
          <a:blip r:embed="rId2"/>
          <a:stretch>
            <a:fillRect/>
          </a:stretch>
        </p:blipFill>
        <p:spPr>
          <a:xfrm>
            <a:off x="1689449" y="3830931"/>
            <a:ext cx="8813102" cy="1389170"/>
          </a:xfrm>
          <a:prstGeom prst="rect">
            <a:avLst/>
          </a:prstGeom>
        </p:spPr>
      </p:pic>
    </p:spTree>
    <p:extLst>
      <p:ext uri="{BB962C8B-B14F-4D97-AF65-F5344CB8AC3E}">
        <p14:creationId xmlns:p14="http://schemas.microsoft.com/office/powerpoint/2010/main" val="849381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9C78-EBAC-4B43-B456-F34C1C8D12CC}"/>
              </a:ext>
            </a:extLst>
          </p:cNvPr>
          <p:cNvSpPr>
            <a:spLocks noGrp="1"/>
          </p:cNvSpPr>
          <p:nvPr>
            <p:ph type="title"/>
          </p:nvPr>
        </p:nvSpPr>
        <p:spPr/>
        <p:txBody>
          <a:bodyPr/>
          <a:lstStyle/>
          <a:p>
            <a:r>
              <a:rPr lang="it-IT" dirty="0"/>
              <a:t>versione</a:t>
            </a:r>
          </a:p>
        </p:txBody>
      </p:sp>
      <p:sp>
        <p:nvSpPr>
          <p:cNvPr id="4" name="Rectangle 3">
            <a:extLst>
              <a:ext uri="{FF2B5EF4-FFF2-40B4-BE49-F238E27FC236}">
                <a16:creationId xmlns:a16="http://schemas.microsoft.com/office/drawing/2014/main" id="{D52E0A87-0EE6-3945-A871-0ED058F3D840}"/>
              </a:ext>
            </a:extLst>
          </p:cNvPr>
          <p:cNvSpPr/>
          <p:nvPr/>
        </p:nvSpPr>
        <p:spPr>
          <a:xfrm>
            <a:off x="3533439" y="2905780"/>
            <a:ext cx="5125121" cy="523220"/>
          </a:xfrm>
          <a:prstGeom prst="rect">
            <a:avLst/>
          </a:prstGeom>
          <a:solidFill>
            <a:schemeClr val="tx2">
              <a:lumMod val="75000"/>
            </a:schemeClr>
          </a:solidFill>
        </p:spPr>
        <p:txBody>
          <a:bodyPr wrap="none">
            <a:spAutoFit/>
          </a:bodyPr>
          <a:lstStyle/>
          <a:p>
            <a:pPr>
              <a:spcBef>
                <a:spcPts val="600"/>
              </a:spcBef>
              <a:spcAft>
                <a:spcPts val="600"/>
              </a:spcAft>
              <a:tabLst>
                <a:tab pos="3832860" algn="l"/>
              </a:tabLst>
            </a:pP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summary(</a:t>
            </a:r>
            <a:r>
              <a:rPr lang="en-US"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apps$version</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D3DF3D-81FB-FA47-A36F-A6818CF9A71F}"/>
              </a:ext>
            </a:extLst>
          </p:cNvPr>
          <p:cNvPicPr/>
          <p:nvPr/>
        </p:nvPicPr>
        <p:blipFill>
          <a:blip r:embed="rId2"/>
          <a:stretch>
            <a:fillRect/>
          </a:stretch>
        </p:blipFill>
        <p:spPr>
          <a:xfrm>
            <a:off x="942656" y="4158718"/>
            <a:ext cx="10306687" cy="1008170"/>
          </a:xfrm>
          <a:prstGeom prst="rect">
            <a:avLst/>
          </a:prstGeom>
        </p:spPr>
      </p:pic>
    </p:spTree>
    <p:extLst>
      <p:ext uri="{BB962C8B-B14F-4D97-AF65-F5344CB8AC3E}">
        <p14:creationId xmlns:p14="http://schemas.microsoft.com/office/powerpoint/2010/main" val="3120071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B634-78D8-5645-A4B6-1C5C6CE5505C}"/>
              </a:ext>
            </a:extLst>
          </p:cNvPr>
          <p:cNvSpPr>
            <a:spLocks noGrp="1"/>
          </p:cNvSpPr>
          <p:nvPr>
            <p:ph type="title"/>
          </p:nvPr>
        </p:nvSpPr>
        <p:spPr/>
        <p:txBody>
          <a:bodyPr/>
          <a:lstStyle/>
          <a:p>
            <a:r>
              <a:rPr lang="it-IT" dirty="0"/>
              <a:t>Rating dei contenuti</a:t>
            </a:r>
          </a:p>
        </p:txBody>
      </p:sp>
      <p:sp>
        <p:nvSpPr>
          <p:cNvPr id="4" name="Rectangle 3">
            <a:extLst>
              <a:ext uri="{FF2B5EF4-FFF2-40B4-BE49-F238E27FC236}">
                <a16:creationId xmlns:a16="http://schemas.microsoft.com/office/drawing/2014/main" id="{23F48651-F254-A045-90FC-0D665F3F8826}"/>
              </a:ext>
            </a:extLst>
          </p:cNvPr>
          <p:cNvSpPr/>
          <p:nvPr/>
        </p:nvSpPr>
        <p:spPr>
          <a:xfrm>
            <a:off x="2889032" y="2905780"/>
            <a:ext cx="6413935" cy="523220"/>
          </a:xfrm>
          <a:prstGeom prst="rect">
            <a:avLst/>
          </a:prstGeom>
          <a:solidFill>
            <a:schemeClr val="tx2">
              <a:lumMod val="75000"/>
            </a:schemeClr>
          </a:solidFill>
        </p:spPr>
        <p:txBody>
          <a:bodyPr wrap="none">
            <a:spAutoFit/>
          </a:bodyPr>
          <a:lstStyle/>
          <a:p>
            <a:pPr>
              <a:spcBef>
                <a:spcPts val="600"/>
              </a:spcBef>
              <a:spcAft>
                <a:spcPts val="600"/>
              </a:spcAft>
              <a:tabLst>
                <a:tab pos="3832860" algn="l"/>
              </a:tabLst>
            </a:pP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summary(apps$</a:t>
            </a:r>
            <a:r>
              <a:rPr lang="it-IT"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contentRating</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E968383-EEE5-2143-A11C-D52904392959}"/>
              </a:ext>
            </a:extLst>
          </p:cNvPr>
          <p:cNvPicPr/>
          <p:nvPr/>
        </p:nvPicPr>
        <p:blipFill>
          <a:blip r:embed="rId2"/>
          <a:stretch>
            <a:fillRect/>
          </a:stretch>
        </p:blipFill>
        <p:spPr>
          <a:xfrm>
            <a:off x="2075485" y="3988772"/>
            <a:ext cx="8032751" cy="1305033"/>
          </a:xfrm>
          <a:prstGeom prst="rect">
            <a:avLst/>
          </a:prstGeom>
        </p:spPr>
      </p:pic>
    </p:spTree>
    <p:extLst>
      <p:ext uri="{BB962C8B-B14F-4D97-AF65-F5344CB8AC3E}">
        <p14:creationId xmlns:p14="http://schemas.microsoft.com/office/powerpoint/2010/main" val="230119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A8AA-AAD0-004D-A566-403D299D76F2}"/>
              </a:ext>
            </a:extLst>
          </p:cNvPr>
          <p:cNvSpPr>
            <a:spLocks noGrp="1"/>
          </p:cNvSpPr>
          <p:nvPr>
            <p:ph type="title"/>
          </p:nvPr>
        </p:nvSpPr>
        <p:spPr/>
        <p:txBody>
          <a:bodyPr/>
          <a:lstStyle/>
          <a:p>
            <a:r>
              <a:rPr lang="it-IT" dirty="0"/>
              <a:t>Obiettivo</a:t>
            </a:r>
          </a:p>
        </p:txBody>
      </p:sp>
      <p:sp>
        <p:nvSpPr>
          <p:cNvPr id="3" name="Content Placeholder 2">
            <a:extLst>
              <a:ext uri="{FF2B5EF4-FFF2-40B4-BE49-F238E27FC236}">
                <a16:creationId xmlns:a16="http://schemas.microsoft.com/office/drawing/2014/main" id="{4978A10F-E76D-474A-8911-AE7FF924838B}"/>
              </a:ext>
            </a:extLst>
          </p:cNvPr>
          <p:cNvSpPr>
            <a:spLocks noGrp="1"/>
          </p:cNvSpPr>
          <p:nvPr>
            <p:ph idx="1"/>
          </p:nvPr>
        </p:nvSpPr>
        <p:spPr>
          <a:xfrm>
            <a:off x="942975" y="2489378"/>
            <a:ext cx="6886575" cy="3467803"/>
          </a:xfrm>
        </p:spPr>
        <p:txBody>
          <a:bodyPr>
            <a:noAutofit/>
          </a:bodyPr>
          <a:lstStyle/>
          <a:p>
            <a:pPr marL="0" indent="0">
              <a:buNone/>
            </a:pPr>
            <a:r>
              <a:rPr lang="it-IT" sz="2400" dirty="0"/>
              <a:t>L’obiettivo dell’elaborato è lo svolgimento di operazioni di data </a:t>
            </a:r>
            <a:r>
              <a:rPr lang="it-IT" sz="2400" dirty="0" err="1"/>
              <a:t>preparation</a:t>
            </a:r>
            <a:r>
              <a:rPr lang="it-IT" sz="2400" dirty="0"/>
              <a:t> e data </a:t>
            </a:r>
            <a:r>
              <a:rPr lang="it-IT" sz="2400" dirty="0" err="1"/>
              <a:t>integration</a:t>
            </a:r>
            <a:r>
              <a:rPr lang="it-IT" sz="2400" dirty="0"/>
              <a:t> sui </a:t>
            </a:r>
            <a:r>
              <a:rPr lang="it-IT" sz="2400" dirty="0" err="1"/>
              <a:t>dataset</a:t>
            </a:r>
            <a:r>
              <a:rPr lang="it-IT" sz="2400" dirty="0"/>
              <a:t> che rappresentano </a:t>
            </a:r>
            <a:r>
              <a:rPr lang="it-IT" sz="2400" dirty="0" err="1"/>
              <a:t>app</a:t>
            </a:r>
            <a:r>
              <a:rPr lang="it-IT" sz="2400" dirty="0"/>
              <a:t> di Play </a:t>
            </a:r>
            <a:r>
              <a:rPr lang="it-IT" sz="2400" dirty="0" err="1"/>
              <a:t>Store</a:t>
            </a:r>
            <a:r>
              <a:rPr lang="it-IT" sz="2400" dirty="0"/>
              <a:t> e </a:t>
            </a:r>
            <a:r>
              <a:rPr lang="it-IT" sz="2400" dirty="0" err="1"/>
              <a:t>App</a:t>
            </a:r>
            <a:r>
              <a:rPr lang="it-IT" sz="2400" dirty="0"/>
              <a:t> </a:t>
            </a:r>
            <a:r>
              <a:rPr lang="it-IT" sz="2400" dirty="0" err="1"/>
              <a:t>Store</a:t>
            </a:r>
            <a:r>
              <a:rPr lang="it-IT" sz="2400" dirty="0"/>
              <a:t>; tali operazioni sono volte all’applicazione di modelli di machine </a:t>
            </a:r>
            <a:r>
              <a:rPr lang="it-IT" sz="2400" dirty="0" err="1"/>
              <a:t>learning</a:t>
            </a:r>
            <a:r>
              <a:rPr lang="it-IT" sz="2400" dirty="0"/>
              <a:t> di regressione e classificazione. Si vuole infatti arrivare a definire un modello predittivo per il rating di un’applicazione, ovvero per la sua valutazione all’interno dello </a:t>
            </a:r>
            <a:r>
              <a:rPr lang="it-IT" sz="2400" dirty="0" err="1"/>
              <a:t>store</a:t>
            </a:r>
            <a:r>
              <a:rPr lang="it-IT" sz="2400" dirty="0"/>
              <a:t> di riferimento.</a:t>
            </a:r>
          </a:p>
          <a:p>
            <a:pPr marL="0" indent="0">
              <a:buNone/>
            </a:pPr>
            <a:endParaRPr lang="it-IT" sz="2400" dirty="0"/>
          </a:p>
        </p:txBody>
      </p:sp>
      <p:pic>
        <p:nvPicPr>
          <p:cNvPr id="4" name="Picture 3">
            <a:extLst>
              <a:ext uri="{FF2B5EF4-FFF2-40B4-BE49-F238E27FC236}">
                <a16:creationId xmlns:a16="http://schemas.microsoft.com/office/drawing/2014/main" id="{106C807D-BE3E-3143-9B23-3F55914A0476}"/>
              </a:ext>
            </a:extLst>
          </p:cNvPr>
          <p:cNvPicPr>
            <a:picLocks noChangeAspect="1"/>
          </p:cNvPicPr>
          <p:nvPr/>
        </p:nvPicPr>
        <p:blipFill>
          <a:blip r:embed="rId2"/>
          <a:stretch>
            <a:fillRect/>
          </a:stretch>
        </p:blipFill>
        <p:spPr>
          <a:xfrm>
            <a:off x="7892747" y="2480558"/>
            <a:ext cx="3517238" cy="3686066"/>
          </a:xfrm>
          <a:prstGeom prst="rect">
            <a:avLst/>
          </a:prstGeom>
        </p:spPr>
      </p:pic>
    </p:spTree>
    <p:extLst>
      <p:ext uri="{BB962C8B-B14F-4D97-AF65-F5344CB8AC3E}">
        <p14:creationId xmlns:p14="http://schemas.microsoft.com/office/powerpoint/2010/main" val="755287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7FCC-E124-954A-BAF6-20A21A616EB6}"/>
              </a:ext>
            </a:extLst>
          </p:cNvPr>
          <p:cNvSpPr>
            <a:spLocks noGrp="1"/>
          </p:cNvSpPr>
          <p:nvPr>
            <p:ph type="title"/>
          </p:nvPr>
        </p:nvSpPr>
        <p:spPr/>
        <p:txBody>
          <a:bodyPr/>
          <a:lstStyle/>
          <a:p>
            <a:r>
              <a:rPr lang="it-IT" dirty="0"/>
              <a:t>Sistema operativo</a:t>
            </a:r>
          </a:p>
        </p:txBody>
      </p:sp>
      <p:sp>
        <p:nvSpPr>
          <p:cNvPr id="4" name="Rectangle 3">
            <a:extLst>
              <a:ext uri="{FF2B5EF4-FFF2-40B4-BE49-F238E27FC236}">
                <a16:creationId xmlns:a16="http://schemas.microsoft.com/office/drawing/2014/main" id="{1469D847-C93D-3745-93D3-F0B00FE20082}"/>
              </a:ext>
            </a:extLst>
          </p:cNvPr>
          <p:cNvSpPr/>
          <p:nvPr/>
        </p:nvSpPr>
        <p:spPr>
          <a:xfrm>
            <a:off x="2781631" y="2905780"/>
            <a:ext cx="6628738" cy="523220"/>
          </a:xfrm>
          <a:prstGeom prst="rect">
            <a:avLst/>
          </a:prstGeom>
          <a:solidFill>
            <a:schemeClr val="tx2">
              <a:lumMod val="75000"/>
            </a:schemeClr>
          </a:solidFill>
        </p:spPr>
        <p:txBody>
          <a:bodyPr wrap="none">
            <a:spAutoFit/>
          </a:bodyPr>
          <a:lstStyle/>
          <a:p>
            <a:pPr>
              <a:spcBef>
                <a:spcPts val="600"/>
              </a:spcBef>
              <a:spcAft>
                <a:spcPts val="600"/>
              </a:spcAft>
              <a:tabLst>
                <a:tab pos="3832860" algn="l"/>
              </a:tabLst>
            </a:pP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unique(apps$</a:t>
            </a:r>
            <a:r>
              <a:rPr lang="it-IT"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operatingSystem</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C682403-F46A-2B47-8A86-1D3C0FB7666C}"/>
              </a:ext>
            </a:extLst>
          </p:cNvPr>
          <p:cNvPicPr/>
          <p:nvPr/>
        </p:nvPicPr>
        <p:blipFill>
          <a:blip r:embed="rId2"/>
          <a:stretch>
            <a:fillRect/>
          </a:stretch>
        </p:blipFill>
        <p:spPr>
          <a:xfrm>
            <a:off x="2781631" y="3556000"/>
            <a:ext cx="6628738" cy="1473200"/>
          </a:xfrm>
          <a:prstGeom prst="rect">
            <a:avLst/>
          </a:prstGeom>
        </p:spPr>
      </p:pic>
    </p:spTree>
    <p:extLst>
      <p:ext uri="{BB962C8B-B14F-4D97-AF65-F5344CB8AC3E}">
        <p14:creationId xmlns:p14="http://schemas.microsoft.com/office/powerpoint/2010/main" val="573332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C525E3-068A-9F4A-B60F-44217C49487E}"/>
              </a:ext>
            </a:extLst>
          </p:cNvPr>
          <p:cNvSpPr txBox="1">
            <a:spLocks/>
          </p:cNvSpPr>
          <p:nvPr/>
        </p:nvSpPr>
        <p:spPr bwMode="black">
          <a:xfrm>
            <a:off x="1696593" y="2439733"/>
            <a:ext cx="8798814" cy="1978533"/>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it-IT" dirty="0"/>
              <a:t>Analisi descrittiva</a:t>
            </a:r>
          </a:p>
        </p:txBody>
      </p:sp>
    </p:spTree>
    <p:extLst>
      <p:ext uri="{BB962C8B-B14F-4D97-AF65-F5344CB8AC3E}">
        <p14:creationId xmlns:p14="http://schemas.microsoft.com/office/powerpoint/2010/main" val="200925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2">
            <a:extLst>
              <a:ext uri="{FF2B5EF4-FFF2-40B4-BE49-F238E27FC236}">
                <a16:creationId xmlns:a16="http://schemas.microsoft.com/office/drawing/2014/main" id="{54D9C38A-A246-D848-95D0-3034E65BE5F7}"/>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3023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62">
            <a:extLst>
              <a:ext uri="{FF2B5EF4-FFF2-40B4-BE49-F238E27FC236}">
                <a16:creationId xmlns:a16="http://schemas.microsoft.com/office/drawing/2014/main" id="{B2BC4584-FC2E-4F41-BA74-EBF77CFF72F6}"/>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2261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66">
            <a:extLst>
              <a:ext uri="{FF2B5EF4-FFF2-40B4-BE49-F238E27FC236}">
                <a16:creationId xmlns:a16="http://schemas.microsoft.com/office/drawing/2014/main" id="{48144B65-9D3D-7340-B59E-F8DD8CD20B54}"/>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6986588"/>
          </a:xfrm>
          <a:prstGeom prst="rect">
            <a:avLst/>
          </a:prstGeom>
        </p:spPr>
      </p:pic>
    </p:spTree>
    <p:extLst>
      <p:ext uri="{BB962C8B-B14F-4D97-AF65-F5344CB8AC3E}">
        <p14:creationId xmlns:p14="http://schemas.microsoft.com/office/powerpoint/2010/main" val="1880964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69">
            <a:extLst>
              <a:ext uri="{FF2B5EF4-FFF2-40B4-BE49-F238E27FC236}">
                <a16:creationId xmlns:a16="http://schemas.microsoft.com/office/drawing/2014/main" id="{CB6A07F1-729D-DD4B-A78D-F2522C1E742C}"/>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64062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552178A-6181-BC44-B7D7-8036C173CAF1}"/>
              </a:ext>
            </a:extLst>
          </p:cNvPr>
          <p:cNvSpPr>
            <a:spLocks noGrp="1"/>
          </p:cNvSpPr>
          <p:nvPr>
            <p:ph type="title"/>
          </p:nvPr>
        </p:nvSpPr>
        <p:spPr>
          <a:xfrm>
            <a:off x="1696593" y="2439733"/>
            <a:ext cx="8798814" cy="1978533"/>
          </a:xfrm>
        </p:spPr>
        <p:txBody>
          <a:bodyPr>
            <a:normAutofit/>
          </a:bodyPr>
          <a:lstStyle/>
          <a:p>
            <a:r>
              <a:rPr lang="it-IT" sz="6000" dirty="0"/>
              <a:t>Machine </a:t>
            </a:r>
            <a:r>
              <a:rPr lang="it-IT" sz="6000" dirty="0" err="1"/>
              <a:t>learning</a:t>
            </a:r>
            <a:endParaRPr lang="it-IT" sz="6000" dirty="0"/>
          </a:p>
        </p:txBody>
      </p:sp>
    </p:spTree>
    <p:extLst>
      <p:ext uri="{BB962C8B-B14F-4D97-AF65-F5344CB8AC3E}">
        <p14:creationId xmlns:p14="http://schemas.microsoft.com/office/powerpoint/2010/main" val="1999999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A635-0391-5E4F-B1CE-883D0E2C8B38}"/>
              </a:ext>
            </a:extLst>
          </p:cNvPr>
          <p:cNvSpPr>
            <a:spLocks noGrp="1"/>
          </p:cNvSpPr>
          <p:nvPr>
            <p:ph type="title"/>
          </p:nvPr>
        </p:nvSpPr>
        <p:spPr/>
        <p:txBody>
          <a:bodyPr/>
          <a:lstStyle/>
          <a:p>
            <a:r>
              <a:rPr lang="it-IT" dirty="0"/>
              <a:t>Training set</a:t>
            </a:r>
          </a:p>
        </p:txBody>
      </p:sp>
      <p:sp>
        <p:nvSpPr>
          <p:cNvPr id="6" name="Rectangle 5">
            <a:extLst>
              <a:ext uri="{FF2B5EF4-FFF2-40B4-BE49-F238E27FC236}">
                <a16:creationId xmlns:a16="http://schemas.microsoft.com/office/drawing/2014/main" id="{EAB4425A-346E-0341-9AB2-7E6B848AEFE2}"/>
              </a:ext>
            </a:extLst>
          </p:cNvPr>
          <p:cNvSpPr/>
          <p:nvPr/>
        </p:nvSpPr>
        <p:spPr>
          <a:xfrm>
            <a:off x="5038659" y="2324977"/>
            <a:ext cx="2114681" cy="369332"/>
          </a:xfrm>
          <a:prstGeom prst="rect">
            <a:avLst/>
          </a:prstGeom>
          <a:solidFill>
            <a:schemeClr val="tx2">
              <a:lumMod val="75000"/>
            </a:schemeClr>
          </a:solidFill>
        </p:spPr>
        <p:txBody>
          <a:bodyPr wrap="none">
            <a:spAutoFit/>
          </a:bodyPr>
          <a:lstStyle/>
          <a:p>
            <a:pPr algn="ctr">
              <a:spcBef>
                <a:spcPts val="600"/>
              </a:spcBef>
              <a:spcAft>
                <a:spcPts val="600"/>
              </a:spcAft>
              <a:tabLst>
                <a:tab pos="3832860" algn="l"/>
              </a:tabLst>
            </a:pP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a:t>
            </a:r>
            <a:r>
              <a:rPr lang="en-US"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str</a:t>
            </a: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r>
              <a:rPr lang="en-US"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apps_ml</a:t>
            </a: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0E97469-4D42-9E48-87D0-2748CD5E662A}"/>
              </a:ext>
            </a:extLst>
          </p:cNvPr>
          <p:cNvPicPr/>
          <p:nvPr/>
        </p:nvPicPr>
        <p:blipFill>
          <a:blip r:embed="rId2"/>
          <a:stretch>
            <a:fillRect/>
          </a:stretch>
        </p:blipFill>
        <p:spPr>
          <a:xfrm>
            <a:off x="271463" y="2865874"/>
            <a:ext cx="11672887" cy="3492064"/>
          </a:xfrm>
          <a:prstGeom prst="rect">
            <a:avLst/>
          </a:prstGeom>
        </p:spPr>
      </p:pic>
    </p:spTree>
    <p:extLst>
      <p:ext uri="{BB962C8B-B14F-4D97-AF65-F5344CB8AC3E}">
        <p14:creationId xmlns:p14="http://schemas.microsoft.com/office/powerpoint/2010/main" val="1461050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D5A70B-5C0C-984A-980E-0B0794FAA5BF}"/>
              </a:ext>
            </a:extLst>
          </p:cNvPr>
          <p:cNvSpPr/>
          <p:nvPr/>
        </p:nvSpPr>
        <p:spPr>
          <a:xfrm>
            <a:off x="4762943" y="2324977"/>
            <a:ext cx="2666114" cy="369332"/>
          </a:xfrm>
          <a:prstGeom prst="rect">
            <a:avLst/>
          </a:prstGeom>
          <a:solidFill>
            <a:schemeClr val="tx2">
              <a:lumMod val="75000"/>
            </a:schemeClr>
          </a:solidFill>
        </p:spPr>
        <p:txBody>
          <a:bodyPr wrap="none">
            <a:spAutoFit/>
          </a:bodyPr>
          <a:lstStyle/>
          <a:p>
            <a:pPr algn="ctr">
              <a:spcBef>
                <a:spcPts val="600"/>
              </a:spcBef>
              <a:spcAft>
                <a:spcPts val="600"/>
              </a:spcAft>
              <a:tabLst>
                <a:tab pos="3832860" algn="l"/>
              </a:tabLst>
            </a:pP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summary(</a:t>
            </a:r>
            <a:r>
              <a:rPr lang="en-US"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apps_ml</a:t>
            </a: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8C16B8C-E33D-224C-841E-41D3956AFD88}"/>
              </a:ext>
            </a:extLst>
          </p:cNvPr>
          <p:cNvPicPr/>
          <p:nvPr/>
        </p:nvPicPr>
        <p:blipFill>
          <a:blip r:embed="rId2"/>
          <a:stretch>
            <a:fillRect/>
          </a:stretch>
        </p:blipFill>
        <p:spPr>
          <a:xfrm>
            <a:off x="2046636" y="2865874"/>
            <a:ext cx="8098727" cy="3577789"/>
          </a:xfrm>
          <a:prstGeom prst="rect">
            <a:avLst/>
          </a:prstGeom>
        </p:spPr>
      </p:pic>
      <p:sp>
        <p:nvSpPr>
          <p:cNvPr id="7" name="Title 1">
            <a:extLst>
              <a:ext uri="{FF2B5EF4-FFF2-40B4-BE49-F238E27FC236}">
                <a16:creationId xmlns:a16="http://schemas.microsoft.com/office/drawing/2014/main" id="{E693FAF0-9785-2843-9052-AA45B2EB71F9}"/>
              </a:ext>
            </a:extLst>
          </p:cNvPr>
          <p:cNvSpPr>
            <a:spLocks noGrp="1"/>
          </p:cNvSpPr>
          <p:nvPr>
            <p:ph type="title"/>
          </p:nvPr>
        </p:nvSpPr>
        <p:spPr>
          <a:xfrm>
            <a:off x="2231136" y="964692"/>
            <a:ext cx="7729728" cy="1188720"/>
          </a:xfrm>
        </p:spPr>
        <p:txBody>
          <a:bodyPr/>
          <a:lstStyle/>
          <a:p>
            <a:r>
              <a:rPr lang="it-IT" dirty="0"/>
              <a:t>Training set</a:t>
            </a:r>
          </a:p>
        </p:txBody>
      </p:sp>
    </p:spTree>
    <p:extLst>
      <p:ext uri="{BB962C8B-B14F-4D97-AF65-F5344CB8AC3E}">
        <p14:creationId xmlns:p14="http://schemas.microsoft.com/office/powerpoint/2010/main" val="246125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E4EE8F-4BA7-6A46-8757-C6469399765A}"/>
              </a:ext>
            </a:extLst>
          </p:cNvPr>
          <p:cNvSpPr>
            <a:spLocks noGrp="1"/>
          </p:cNvSpPr>
          <p:nvPr>
            <p:ph type="title"/>
          </p:nvPr>
        </p:nvSpPr>
        <p:spPr>
          <a:xfrm>
            <a:off x="2231136" y="964692"/>
            <a:ext cx="7729728" cy="1188720"/>
          </a:xfrm>
        </p:spPr>
        <p:txBody>
          <a:bodyPr/>
          <a:lstStyle/>
          <a:p>
            <a:r>
              <a:rPr lang="it-IT" dirty="0"/>
              <a:t>Training set</a:t>
            </a:r>
          </a:p>
        </p:txBody>
      </p:sp>
      <p:pic>
        <p:nvPicPr>
          <p:cNvPr id="5" name="Picture 4">
            <a:extLst>
              <a:ext uri="{FF2B5EF4-FFF2-40B4-BE49-F238E27FC236}">
                <a16:creationId xmlns:a16="http://schemas.microsoft.com/office/drawing/2014/main" id="{2D83112A-B474-F34E-9457-CC5BB9DAABD1}"/>
              </a:ext>
            </a:extLst>
          </p:cNvPr>
          <p:cNvPicPr/>
          <p:nvPr/>
        </p:nvPicPr>
        <p:blipFill>
          <a:blip r:embed="rId2"/>
          <a:stretch>
            <a:fillRect/>
          </a:stretch>
        </p:blipFill>
        <p:spPr>
          <a:xfrm>
            <a:off x="2776094" y="2789617"/>
            <a:ext cx="7184770" cy="1298336"/>
          </a:xfrm>
          <a:prstGeom prst="rect">
            <a:avLst/>
          </a:prstGeom>
        </p:spPr>
      </p:pic>
      <p:pic>
        <p:nvPicPr>
          <p:cNvPr id="6" name="Picture 5">
            <a:extLst>
              <a:ext uri="{FF2B5EF4-FFF2-40B4-BE49-F238E27FC236}">
                <a16:creationId xmlns:a16="http://schemas.microsoft.com/office/drawing/2014/main" id="{7A88DE91-F68E-564E-96D3-3613C6BB94DF}"/>
              </a:ext>
            </a:extLst>
          </p:cNvPr>
          <p:cNvPicPr/>
          <p:nvPr/>
        </p:nvPicPr>
        <p:blipFill>
          <a:blip r:embed="rId3"/>
          <a:stretch>
            <a:fillRect/>
          </a:stretch>
        </p:blipFill>
        <p:spPr>
          <a:xfrm>
            <a:off x="2776094" y="4808058"/>
            <a:ext cx="7184770" cy="1679734"/>
          </a:xfrm>
          <a:prstGeom prst="rect">
            <a:avLst/>
          </a:prstGeom>
        </p:spPr>
      </p:pic>
      <p:sp>
        <p:nvSpPr>
          <p:cNvPr id="7" name="Rectangle 6">
            <a:extLst>
              <a:ext uri="{FF2B5EF4-FFF2-40B4-BE49-F238E27FC236}">
                <a16:creationId xmlns:a16="http://schemas.microsoft.com/office/drawing/2014/main" id="{3679BF22-D91D-8541-B2B8-DA176A8E4B2C}"/>
              </a:ext>
            </a:extLst>
          </p:cNvPr>
          <p:cNvSpPr/>
          <p:nvPr/>
        </p:nvSpPr>
        <p:spPr>
          <a:xfrm>
            <a:off x="4969730" y="2341427"/>
            <a:ext cx="2252540" cy="369332"/>
          </a:xfrm>
          <a:prstGeom prst="rect">
            <a:avLst/>
          </a:prstGeom>
          <a:solidFill>
            <a:schemeClr val="tx2">
              <a:lumMod val="75000"/>
            </a:schemeClr>
          </a:solidFill>
        </p:spPr>
        <p:txBody>
          <a:bodyPr wrap="none">
            <a:spAutoFit/>
          </a:bodyPr>
          <a:lstStyle/>
          <a:p>
            <a:pPr algn="ctr">
              <a:spcBef>
                <a:spcPts val="600"/>
              </a:spcBef>
              <a:spcAft>
                <a:spcPts val="600"/>
              </a:spcAft>
              <a:tabLst>
                <a:tab pos="3832860" algn="l"/>
              </a:tabLst>
            </a:pP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head(</a:t>
            </a:r>
            <a:r>
              <a:rPr lang="en-US"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apps_ml</a:t>
            </a: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CCA45773-3F2E-4243-9917-E1595E861D8B}"/>
              </a:ext>
            </a:extLst>
          </p:cNvPr>
          <p:cNvSpPr/>
          <p:nvPr/>
        </p:nvSpPr>
        <p:spPr>
          <a:xfrm>
            <a:off x="4969730" y="4296852"/>
            <a:ext cx="2252540" cy="369332"/>
          </a:xfrm>
          <a:prstGeom prst="rect">
            <a:avLst/>
          </a:prstGeom>
          <a:solidFill>
            <a:schemeClr val="tx2">
              <a:lumMod val="75000"/>
            </a:schemeClr>
          </a:solidFill>
        </p:spPr>
        <p:txBody>
          <a:bodyPr wrap="none">
            <a:spAutoFit/>
          </a:bodyPr>
          <a:lstStyle/>
          <a:p>
            <a:pPr algn="ctr">
              <a:spcBef>
                <a:spcPts val="600"/>
              </a:spcBef>
              <a:spcAft>
                <a:spcPts val="600"/>
              </a:spcAft>
              <a:tabLst>
                <a:tab pos="3832860" algn="l"/>
              </a:tabLst>
            </a:pP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tail(</a:t>
            </a:r>
            <a:r>
              <a:rPr lang="en-US"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apps_ml</a:t>
            </a: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6494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985E1-DB21-F546-8F2B-2C8888F041F3}"/>
              </a:ext>
            </a:extLst>
          </p:cNvPr>
          <p:cNvSpPr>
            <a:spLocks noGrp="1"/>
          </p:cNvSpPr>
          <p:nvPr>
            <p:ph type="title"/>
          </p:nvPr>
        </p:nvSpPr>
        <p:spPr>
          <a:xfrm>
            <a:off x="1696593" y="2439733"/>
            <a:ext cx="8798814" cy="1978533"/>
          </a:xfrm>
        </p:spPr>
        <p:txBody>
          <a:bodyPr>
            <a:normAutofit/>
          </a:bodyPr>
          <a:lstStyle/>
          <a:p>
            <a:r>
              <a:rPr lang="it-IT" sz="6000" dirty="0"/>
              <a:t>Data management</a:t>
            </a:r>
          </a:p>
        </p:txBody>
      </p:sp>
    </p:spTree>
    <p:extLst>
      <p:ext uri="{BB962C8B-B14F-4D97-AF65-F5344CB8AC3E}">
        <p14:creationId xmlns:p14="http://schemas.microsoft.com/office/powerpoint/2010/main" val="3627888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079D-49FC-1444-9AB7-FF98A9F7AD8A}"/>
              </a:ext>
            </a:extLst>
          </p:cNvPr>
          <p:cNvSpPr>
            <a:spLocks noGrp="1"/>
          </p:cNvSpPr>
          <p:nvPr>
            <p:ph type="title"/>
          </p:nvPr>
        </p:nvSpPr>
        <p:spPr/>
        <p:txBody>
          <a:bodyPr/>
          <a:lstStyle/>
          <a:p>
            <a:r>
              <a:rPr lang="it-IT" dirty="0" err="1"/>
              <a:t>features</a:t>
            </a:r>
            <a:endParaRPr lang="it-IT" dirty="0"/>
          </a:p>
        </p:txBody>
      </p:sp>
      <p:sp>
        <p:nvSpPr>
          <p:cNvPr id="4" name="Rectangle 3">
            <a:extLst>
              <a:ext uri="{FF2B5EF4-FFF2-40B4-BE49-F238E27FC236}">
                <a16:creationId xmlns:a16="http://schemas.microsoft.com/office/drawing/2014/main" id="{47CA0C2D-8C0C-DF40-9F2A-0974F0E0A615}"/>
              </a:ext>
            </a:extLst>
          </p:cNvPr>
          <p:cNvSpPr/>
          <p:nvPr/>
        </p:nvSpPr>
        <p:spPr>
          <a:xfrm>
            <a:off x="719137" y="2497902"/>
            <a:ext cx="5910263" cy="4154984"/>
          </a:xfrm>
          <a:prstGeom prst="rect">
            <a:avLst/>
          </a:prstGeom>
        </p:spPr>
        <p:txBody>
          <a:bodyPr wrap="square">
            <a:spAutoFit/>
          </a:bodyPr>
          <a:lstStyle/>
          <a:p>
            <a:pPr>
              <a:spcAft>
                <a:spcPts val="0"/>
              </a:spcAft>
            </a:pPr>
            <a:r>
              <a:rPr lang="it-IT" sz="2400" dirty="0">
                <a:latin typeface="Trebuchet MS" panose="020B0703020202090204" pitchFamily="34" charset="0"/>
                <a:ea typeface="Times New Roman" panose="02020603050405020304" pitchFamily="18" charset="0"/>
              </a:rPr>
              <a:t>La </a:t>
            </a:r>
            <a:r>
              <a:rPr lang="it-IT" sz="2400" dirty="0" err="1">
                <a:latin typeface="Trebuchet MS" panose="020B0703020202090204" pitchFamily="34" charset="0"/>
                <a:ea typeface="Times New Roman" panose="02020603050405020304" pitchFamily="18" charset="0"/>
              </a:rPr>
              <a:t>feature</a:t>
            </a:r>
            <a:r>
              <a:rPr lang="it-IT" sz="2400" dirty="0">
                <a:latin typeface="Trebuchet MS" panose="020B0703020202090204" pitchFamily="34" charset="0"/>
                <a:ea typeface="Times New Roman" panose="02020603050405020304" pitchFamily="18" charset="0"/>
              </a:rPr>
              <a:t> target è rating, mentre le </a:t>
            </a:r>
            <a:r>
              <a:rPr lang="it-IT" sz="2400" dirty="0" err="1">
                <a:latin typeface="Trebuchet MS" panose="020B0703020202090204" pitchFamily="34" charset="0"/>
                <a:ea typeface="Times New Roman" panose="02020603050405020304" pitchFamily="18" charset="0"/>
              </a:rPr>
              <a:t>feature</a:t>
            </a:r>
            <a:r>
              <a:rPr lang="it-IT" sz="2400" dirty="0">
                <a:latin typeface="Trebuchet MS" panose="020B0703020202090204" pitchFamily="34" charset="0"/>
                <a:ea typeface="Times New Roman" panose="02020603050405020304" pitchFamily="18" charset="0"/>
              </a:rPr>
              <a:t> su cui si baserà la predizione sono:</a:t>
            </a:r>
          </a:p>
          <a:p>
            <a:pPr marL="342900" lvl="0" indent="-342900">
              <a:spcAft>
                <a:spcPts val="0"/>
              </a:spcAft>
              <a:buFont typeface="Symbol" pitchFamily="2" charset="2"/>
              <a:buChar char=""/>
            </a:pPr>
            <a:r>
              <a:rPr lang="it-IT" sz="2400" dirty="0" err="1">
                <a:latin typeface="Trebuchet MS" panose="020B0703020202090204" pitchFamily="34" charset="0"/>
                <a:ea typeface="Times New Roman" panose="02020603050405020304" pitchFamily="18" charset="0"/>
              </a:rPr>
              <a:t>category</a:t>
            </a:r>
            <a:endParaRPr lang="it-IT" sz="2400" dirty="0">
              <a:latin typeface="Trebuchet MS" panose="020B0703020202090204" pitchFamily="34" charset="0"/>
              <a:ea typeface="Times New Roman" panose="02020603050405020304" pitchFamily="18" charset="0"/>
            </a:endParaRPr>
          </a:p>
          <a:p>
            <a:pPr marL="342900" lvl="0" indent="-342900">
              <a:spcAft>
                <a:spcPts val="0"/>
              </a:spcAft>
              <a:buFont typeface="Symbol" pitchFamily="2" charset="2"/>
              <a:buChar char=""/>
            </a:pPr>
            <a:r>
              <a:rPr lang="it-IT" sz="2400" dirty="0">
                <a:latin typeface="Trebuchet MS" panose="020B0703020202090204" pitchFamily="34" charset="0"/>
                <a:ea typeface="Times New Roman" panose="02020603050405020304" pitchFamily="18" charset="0"/>
              </a:rPr>
              <a:t>rating</a:t>
            </a:r>
          </a:p>
          <a:p>
            <a:pPr marL="342900" lvl="0" indent="-342900">
              <a:spcAft>
                <a:spcPts val="0"/>
              </a:spcAft>
              <a:buFont typeface="Symbol" pitchFamily="2" charset="2"/>
              <a:buChar char=""/>
            </a:pPr>
            <a:r>
              <a:rPr lang="it-IT" sz="2400" dirty="0" err="1">
                <a:latin typeface="Trebuchet MS" panose="020B0703020202090204" pitchFamily="34" charset="0"/>
                <a:ea typeface="Times New Roman" panose="02020603050405020304" pitchFamily="18" charset="0"/>
              </a:rPr>
              <a:t>reviewsCount</a:t>
            </a:r>
            <a:endParaRPr lang="it-IT" sz="2400" dirty="0">
              <a:latin typeface="Trebuchet MS" panose="020B0703020202090204" pitchFamily="34" charset="0"/>
              <a:ea typeface="Times New Roman" panose="02020603050405020304" pitchFamily="18" charset="0"/>
            </a:endParaRPr>
          </a:p>
          <a:p>
            <a:pPr marL="342900" lvl="0" indent="-342900">
              <a:spcAft>
                <a:spcPts val="0"/>
              </a:spcAft>
              <a:buFont typeface="Symbol" pitchFamily="2" charset="2"/>
              <a:buChar char=""/>
            </a:pPr>
            <a:r>
              <a:rPr lang="it-IT" sz="2400" dirty="0" err="1">
                <a:latin typeface="Trebuchet MS" panose="020B0703020202090204" pitchFamily="34" charset="0"/>
                <a:ea typeface="Times New Roman" panose="02020603050405020304" pitchFamily="18" charset="0"/>
              </a:rPr>
              <a:t>sizeMB</a:t>
            </a:r>
            <a:endParaRPr lang="it-IT" sz="2400" dirty="0">
              <a:latin typeface="Trebuchet MS" panose="020B0703020202090204" pitchFamily="34" charset="0"/>
              <a:ea typeface="Times New Roman" panose="02020603050405020304" pitchFamily="18" charset="0"/>
            </a:endParaRPr>
          </a:p>
          <a:p>
            <a:pPr marL="342900" lvl="0" indent="-342900">
              <a:spcAft>
                <a:spcPts val="0"/>
              </a:spcAft>
              <a:buFont typeface="Symbol" pitchFamily="2" charset="2"/>
              <a:buChar char=""/>
            </a:pPr>
            <a:r>
              <a:rPr lang="it-IT" sz="2400" dirty="0" err="1">
                <a:latin typeface="Trebuchet MS" panose="020B0703020202090204" pitchFamily="34" charset="0"/>
                <a:ea typeface="Times New Roman" panose="02020603050405020304" pitchFamily="18" charset="0"/>
              </a:rPr>
              <a:t>price</a:t>
            </a:r>
            <a:endParaRPr lang="it-IT" sz="2400" dirty="0">
              <a:latin typeface="Trebuchet MS" panose="020B0703020202090204" pitchFamily="34" charset="0"/>
              <a:ea typeface="Times New Roman" panose="02020603050405020304" pitchFamily="18" charset="0"/>
            </a:endParaRPr>
          </a:p>
          <a:p>
            <a:pPr marL="342900" lvl="0" indent="-342900">
              <a:spcAft>
                <a:spcPts val="0"/>
              </a:spcAft>
              <a:buFont typeface="Symbol" pitchFamily="2" charset="2"/>
              <a:buChar char=""/>
            </a:pPr>
            <a:r>
              <a:rPr lang="it-IT" sz="2400" dirty="0" err="1">
                <a:latin typeface="Trebuchet MS" panose="020B0703020202090204" pitchFamily="34" charset="0"/>
                <a:ea typeface="Times New Roman" panose="02020603050405020304" pitchFamily="18" charset="0"/>
              </a:rPr>
              <a:t>version</a:t>
            </a:r>
            <a:endParaRPr lang="it-IT" sz="2400" dirty="0">
              <a:latin typeface="Trebuchet MS" panose="020B0703020202090204" pitchFamily="34" charset="0"/>
              <a:ea typeface="Times New Roman" panose="02020603050405020304" pitchFamily="18" charset="0"/>
            </a:endParaRPr>
          </a:p>
          <a:p>
            <a:pPr marL="342900" lvl="0" indent="-342900">
              <a:spcAft>
                <a:spcPts val="0"/>
              </a:spcAft>
              <a:buFont typeface="Symbol" pitchFamily="2" charset="2"/>
              <a:buChar char=""/>
            </a:pPr>
            <a:r>
              <a:rPr lang="it-IT" sz="2400" dirty="0" err="1">
                <a:latin typeface="Trebuchet MS" panose="020B0703020202090204" pitchFamily="34" charset="0"/>
                <a:ea typeface="Times New Roman" panose="02020603050405020304" pitchFamily="18" charset="0"/>
              </a:rPr>
              <a:t>contentRating</a:t>
            </a:r>
            <a:endParaRPr lang="it-IT" sz="2400" dirty="0">
              <a:latin typeface="Trebuchet MS" panose="020B0703020202090204" pitchFamily="34" charset="0"/>
              <a:ea typeface="Times New Roman" panose="02020603050405020304" pitchFamily="18" charset="0"/>
            </a:endParaRPr>
          </a:p>
          <a:p>
            <a:pPr marL="342900" lvl="0" indent="-342900">
              <a:spcAft>
                <a:spcPts val="0"/>
              </a:spcAft>
              <a:buFont typeface="Symbol" pitchFamily="2" charset="2"/>
              <a:buChar char=""/>
            </a:pPr>
            <a:r>
              <a:rPr lang="it-IT" sz="2400" dirty="0" err="1">
                <a:latin typeface="Trebuchet MS" panose="020B0703020202090204" pitchFamily="34" charset="0"/>
                <a:ea typeface="Times New Roman" panose="02020603050405020304" pitchFamily="18" charset="0"/>
              </a:rPr>
              <a:t>operatingSystem</a:t>
            </a:r>
            <a:endParaRPr lang="it-IT" sz="2400" dirty="0">
              <a:latin typeface="Trebuchet MS" panose="020B0703020202090204" pitchFamily="34" charset="0"/>
              <a:ea typeface="Times New Roman" panose="02020603050405020304" pitchFamily="18" charset="0"/>
            </a:endParaRPr>
          </a:p>
        </p:txBody>
      </p:sp>
      <p:sp>
        <p:nvSpPr>
          <p:cNvPr id="5" name="Rectangle 2">
            <a:extLst>
              <a:ext uri="{FF2B5EF4-FFF2-40B4-BE49-F238E27FC236}">
                <a16:creationId xmlns:a16="http://schemas.microsoft.com/office/drawing/2014/main" id="{6F0C5319-AEF4-CD47-B5E0-4E0B0C21EC04}"/>
              </a:ext>
            </a:extLst>
          </p:cNvPr>
          <p:cNvSpPr>
            <a:spLocks noChangeArrowheads="1"/>
          </p:cNvSpPr>
          <p:nvPr/>
        </p:nvSpPr>
        <p:spPr bwMode="auto">
          <a:xfrm>
            <a:off x="6443662" y="16988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3073" name="Picture 93" descr="/var/folders/jc/cwtwyl393ld_twwbz_c_m2tc5jllbl/T/com.microsoft.Word/WebArchiveCopyPasteTempFiles/plot_zoom_png?width=1200&amp;height=855">
            <a:extLst>
              <a:ext uri="{FF2B5EF4-FFF2-40B4-BE49-F238E27FC236}">
                <a16:creationId xmlns:a16="http://schemas.microsoft.com/office/drawing/2014/main" id="{2784A723-D45F-094B-9ABD-8EDC12DBE2BC}"/>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096000" y="2487412"/>
            <a:ext cx="5554655" cy="41602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321291-5387-D042-8EDE-775D668839B5}"/>
              </a:ext>
            </a:extLst>
          </p:cNvPr>
          <p:cNvSpPr txBox="1"/>
          <p:nvPr/>
        </p:nvSpPr>
        <p:spPr>
          <a:xfrm>
            <a:off x="6629400" y="6278309"/>
            <a:ext cx="4843463" cy="369332"/>
          </a:xfrm>
          <a:prstGeom prst="rect">
            <a:avLst/>
          </a:prstGeom>
          <a:noFill/>
        </p:spPr>
        <p:txBody>
          <a:bodyPr wrap="square" rtlCol="0">
            <a:spAutoFit/>
          </a:bodyPr>
          <a:lstStyle/>
          <a:p>
            <a:r>
              <a:rPr lang="it-IT" dirty="0"/>
              <a:t>Distribuzione della </a:t>
            </a:r>
            <a:r>
              <a:rPr lang="it-IT" dirty="0" err="1"/>
              <a:t>feature</a:t>
            </a:r>
            <a:r>
              <a:rPr lang="it-IT" dirty="0"/>
              <a:t> target «rating»</a:t>
            </a:r>
          </a:p>
        </p:txBody>
      </p:sp>
    </p:spTree>
    <p:extLst>
      <p:ext uri="{BB962C8B-B14F-4D97-AF65-F5344CB8AC3E}">
        <p14:creationId xmlns:p14="http://schemas.microsoft.com/office/powerpoint/2010/main" val="2247165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DED0-FD05-424C-8038-BFC58C968CD5}"/>
              </a:ext>
            </a:extLst>
          </p:cNvPr>
          <p:cNvSpPr>
            <a:spLocks noGrp="1"/>
          </p:cNvSpPr>
          <p:nvPr>
            <p:ph type="title"/>
          </p:nvPr>
        </p:nvSpPr>
        <p:spPr/>
        <p:txBody>
          <a:bodyPr/>
          <a:lstStyle/>
          <a:p>
            <a:r>
              <a:rPr lang="it-IT" dirty="0"/>
              <a:t>Modelli utilizzati</a:t>
            </a:r>
          </a:p>
        </p:txBody>
      </p:sp>
      <p:sp>
        <p:nvSpPr>
          <p:cNvPr id="3" name="Content Placeholder 2">
            <a:extLst>
              <a:ext uri="{FF2B5EF4-FFF2-40B4-BE49-F238E27FC236}">
                <a16:creationId xmlns:a16="http://schemas.microsoft.com/office/drawing/2014/main" id="{3AC17F4E-8272-A541-AC9E-E335060276CC}"/>
              </a:ext>
            </a:extLst>
          </p:cNvPr>
          <p:cNvSpPr>
            <a:spLocks noGrp="1"/>
          </p:cNvSpPr>
          <p:nvPr>
            <p:ph idx="1"/>
          </p:nvPr>
        </p:nvSpPr>
        <p:spPr>
          <a:xfrm>
            <a:off x="871537" y="2386013"/>
            <a:ext cx="5224463" cy="3886200"/>
          </a:xfrm>
        </p:spPr>
        <p:txBody>
          <a:bodyPr>
            <a:noAutofit/>
          </a:bodyPr>
          <a:lstStyle/>
          <a:p>
            <a:pPr marL="0" indent="0">
              <a:buNone/>
            </a:pPr>
            <a:r>
              <a:rPr lang="it-IT" sz="2000" b="1" dirty="0"/>
              <a:t>RANDOM FOREST</a:t>
            </a:r>
          </a:p>
          <a:p>
            <a:pPr marL="0" indent="0">
              <a:buNone/>
            </a:pPr>
            <a:r>
              <a:rPr lang="it-IT" sz="1600" dirty="0"/>
              <a:t>Abbiamo scelto il modello Random </a:t>
            </a:r>
            <a:r>
              <a:rPr lang="it-IT" sz="1600" dirty="0" err="1"/>
              <a:t>Forest</a:t>
            </a:r>
            <a:r>
              <a:rPr lang="it-IT" sz="1600" dirty="0"/>
              <a:t> per la sua flessibilità, in quanto può essere utilizzato sia per problemi di </a:t>
            </a:r>
            <a:r>
              <a:rPr lang="it-IT" sz="1600" dirty="0" err="1"/>
              <a:t>classification</a:t>
            </a:r>
            <a:r>
              <a:rPr lang="it-IT" sz="1600" dirty="0"/>
              <a:t> che di </a:t>
            </a:r>
            <a:r>
              <a:rPr lang="it-IT" sz="1600" dirty="0" err="1"/>
              <a:t>regression</a:t>
            </a:r>
            <a:r>
              <a:rPr lang="it-IT" sz="1600" dirty="0"/>
              <a:t>.</a:t>
            </a:r>
          </a:p>
          <a:p>
            <a:pPr marL="0" indent="0">
              <a:buNone/>
            </a:pPr>
            <a:r>
              <a:rPr lang="it-IT" sz="1600" dirty="0"/>
              <a:t>Inoltre, questo modello è noto per avere buone performance, in quanto diminuisce la varianza e quindi l’</a:t>
            </a:r>
            <a:r>
              <a:rPr lang="it-IT" sz="1600" dirty="0" err="1"/>
              <a:t>overfitting</a:t>
            </a:r>
            <a:r>
              <a:rPr lang="it-IT" sz="1600" dirty="0"/>
              <a:t> tipico degli alberi decisionali. Ciò significa che sebbene un singolo albero può essere molto sensibile al rumore presente in un training set, la random </a:t>
            </a:r>
            <a:r>
              <a:rPr lang="it-IT" sz="1600" dirty="0" err="1"/>
              <a:t>forest</a:t>
            </a:r>
            <a:r>
              <a:rPr lang="it-IT" sz="1600" dirty="0"/>
              <a:t> (media di più alberi) non lo è, in quanto tali alberi non sono correlati.</a:t>
            </a:r>
          </a:p>
          <a:p>
            <a:pPr marL="0" indent="0">
              <a:buNone/>
            </a:pPr>
            <a:r>
              <a:rPr lang="it-IT" sz="1600" dirty="0"/>
              <a:t>Abbiamo utilizzato il modello di Random </a:t>
            </a:r>
            <a:r>
              <a:rPr lang="it-IT" sz="1600" dirty="0" err="1"/>
              <a:t>Forest</a:t>
            </a:r>
            <a:r>
              <a:rPr lang="it-IT" sz="1600" dirty="0"/>
              <a:t> sia per un problema di </a:t>
            </a:r>
            <a:r>
              <a:rPr lang="it-IT" sz="1600" dirty="0" err="1"/>
              <a:t>regression</a:t>
            </a:r>
            <a:r>
              <a:rPr lang="it-IT" sz="1600" dirty="0"/>
              <a:t> che per un problema di </a:t>
            </a:r>
            <a:r>
              <a:rPr lang="it-IT" sz="1600" dirty="0" err="1"/>
              <a:t>classification</a:t>
            </a:r>
            <a:r>
              <a:rPr lang="it-IT" sz="1600" dirty="0"/>
              <a:t>.</a:t>
            </a:r>
          </a:p>
          <a:p>
            <a:pPr marL="0" indent="0">
              <a:buNone/>
            </a:pPr>
            <a:endParaRPr lang="it-IT" sz="1600" dirty="0"/>
          </a:p>
        </p:txBody>
      </p:sp>
      <p:sp>
        <p:nvSpPr>
          <p:cNvPr id="4" name="Content Placeholder 2">
            <a:extLst>
              <a:ext uri="{FF2B5EF4-FFF2-40B4-BE49-F238E27FC236}">
                <a16:creationId xmlns:a16="http://schemas.microsoft.com/office/drawing/2014/main" id="{6DA0CDC2-6BB1-6E4D-A66B-6D038CF6818B}"/>
              </a:ext>
            </a:extLst>
          </p:cNvPr>
          <p:cNvSpPr txBox="1">
            <a:spLocks/>
          </p:cNvSpPr>
          <p:nvPr/>
        </p:nvSpPr>
        <p:spPr>
          <a:xfrm>
            <a:off x="6538912" y="2386013"/>
            <a:ext cx="5224463" cy="388620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it-IT" sz="2000" b="1" dirty="0"/>
              <a:t>SVM</a:t>
            </a:r>
          </a:p>
          <a:p>
            <a:pPr marL="0" indent="0">
              <a:buNone/>
            </a:pPr>
            <a:r>
              <a:rPr lang="it-IT" sz="2400" dirty="0"/>
              <a:t>Abbiamo scelto il modello SVM in quanto ci aspettiamo abbia performance elevate ed inoltre ci siamo posti l’obiettivo di confrontare le sue performance nell’ambito di un problema di classificazione con quelle di un altro modello dalle performance elevate, ovvero Random </a:t>
            </a:r>
            <a:r>
              <a:rPr lang="it-IT" sz="2400" dirty="0" err="1"/>
              <a:t>Forest</a:t>
            </a:r>
            <a:r>
              <a:rPr lang="it-IT" sz="2400" dirty="0"/>
              <a:t>.</a:t>
            </a:r>
          </a:p>
          <a:p>
            <a:pPr marL="0" indent="0">
              <a:buFont typeface="Arial" panose="020B0604020202020204" pitchFamily="34" charset="0"/>
              <a:buNone/>
            </a:pPr>
            <a:endParaRPr lang="it-IT" sz="1600" b="1" dirty="0"/>
          </a:p>
          <a:p>
            <a:pPr marL="0" indent="0">
              <a:buFont typeface="Arial" panose="020B0604020202020204" pitchFamily="34" charset="0"/>
              <a:buNone/>
            </a:pPr>
            <a:endParaRPr lang="it-IT" sz="1600" dirty="0"/>
          </a:p>
        </p:txBody>
      </p:sp>
      <p:pic>
        <p:nvPicPr>
          <p:cNvPr id="6" name="Picture 5">
            <a:extLst>
              <a:ext uri="{FF2B5EF4-FFF2-40B4-BE49-F238E27FC236}">
                <a16:creationId xmlns:a16="http://schemas.microsoft.com/office/drawing/2014/main" id="{0995ED64-A93E-0541-A469-70885F10CA4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79575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0AB400-F2A0-FB47-9DAA-23A1F3590508}"/>
              </a:ext>
            </a:extLst>
          </p:cNvPr>
          <p:cNvSpPr>
            <a:spLocks noGrp="1"/>
          </p:cNvSpPr>
          <p:nvPr>
            <p:ph type="title"/>
          </p:nvPr>
        </p:nvSpPr>
        <p:spPr>
          <a:xfrm>
            <a:off x="2231136" y="964692"/>
            <a:ext cx="7729728" cy="1188720"/>
          </a:xfrm>
        </p:spPr>
        <p:txBody>
          <a:bodyPr/>
          <a:lstStyle/>
          <a:p>
            <a:r>
              <a:rPr lang="it-IT" dirty="0"/>
              <a:t>RANDOM </a:t>
            </a:r>
            <a:r>
              <a:rPr lang="it-IT" dirty="0" err="1"/>
              <a:t>FORESt</a:t>
            </a:r>
            <a:endParaRPr lang="it-IT" dirty="0"/>
          </a:p>
        </p:txBody>
      </p:sp>
      <p:pic>
        <p:nvPicPr>
          <p:cNvPr id="9" name="Picture 8">
            <a:extLst>
              <a:ext uri="{FF2B5EF4-FFF2-40B4-BE49-F238E27FC236}">
                <a16:creationId xmlns:a16="http://schemas.microsoft.com/office/drawing/2014/main" id="{616B0E65-63E6-2C44-9E5E-6088BB30EC5B}"/>
              </a:ext>
            </a:extLst>
          </p:cNvPr>
          <p:cNvPicPr/>
          <p:nvPr/>
        </p:nvPicPr>
        <p:blipFill>
          <a:blip r:embed="rId2"/>
          <a:stretch>
            <a:fillRect/>
          </a:stretch>
        </p:blipFill>
        <p:spPr>
          <a:xfrm>
            <a:off x="2231136" y="3429000"/>
            <a:ext cx="3175000" cy="2972118"/>
          </a:xfrm>
          <a:prstGeom prst="rect">
            <a:avLst/>
          </a:prstGeom>
        </p:spPr>
      </p:pic>
      <p:sp>
        <p:nvSpPr>
          <p:cNvPr id="10" name="Rectangle 2">
            <a:extLst>
              <a:ext uri="{FF2B5EF4-FFF2-40B4-BE49-F238E27FC236}">
                <a16:creationId xmlns:a16="http://schemas.microsoft.com/office/drawing/2014/main" id="{071DF9FB-260E-4845-9F66-17E398E4EE88}"/>
              </a:ext>
            </a:extLst>
          </p:cNvPr>
          <p:cNvSpPr>
            <a:spLocks noChangeArrowheads="1"/>
          </p:cNvSpPr>
          <p:nvPr/>
        </p:nvSpPr>
        <p:spPr bwMode="auto">
          <a:xfrm>
            <a:off x="5700712" y="3848149"/>
            <a:ext cx="70805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t-IT"/>
          </a:p>
        </p:txBody>
      </p:sp>
      <p:pic>
        <p:nvPicPr>
          <p:cNvPr id="4097" name="Picture 4" descr="/var/folders/jc/cwtwyl393ld_twwbz_c_m2tc5jllbl/T/com.microsoft.Word/WebArchiveCopyPasteTempFiles/plot_zoom_png?width=1200&amp;height=855">
            <a:extLst>
              <a:ext uri="{FF2B5EF4-FFF2-40B4-BE49-F238E27FC236}">
                <a16:creationId xmlns:a16="http://schemas.microsoft.com/office/drawing/2014/main" id="{18136445-B547-9243-BFC4-2E0A3C953B8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96000" y="3429000"/>
            <a:ext cx="3905705" cy="29263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37A764D-93CB-6A43-9FFD-6A3623CE4F0B}"/>
              </a:ext>
            </a:extLst>
          </p:cNvPr>
          <p:cNvSpPr txBox="1"/>
          <p:nvPr/>
        </p:nvSpPr>
        <p:spPr>
          <a:xfrm>
            <a:off x="2231136" y="2343150"/>
            <a:ext cx="7770569" cy="923330"/>
          </a:xfrm>
          <a:prstGeom prst="rect">
            <a:avLst/>
          </a:prstGeom>
          <a:noFill/>
        </p:spPr>
        <p:txBody>
          <a:bodyPr wrap="square" rtlCol="0">
            <a:spAutoFit/>
          </a:bodyPr>
          <a:lstStyle/>
          <a:p>
            <a:r>
              <a:rPr lang="it-IT" dirty="0"/>
              <a:t>Dopo aver analizzato Out-of-</a:t>
            </a:r>
            <a:r>
              <a:rPr lang="it-IT" dirty="0" err="1"/>
              <a:t>bag</a:t>
            </a:r>
            <a:r>
              <a:rPr lang="it-IT" dirty="0"/>
              <a:t>-</a:t>
            </a:r>
            <a:r>
              <a:rPr lang="it-IT" dirty="0" err="1"/>
              <a:t>error</a:t>
            </a:r>
            <a:r>
              <a:rPr lang="it-IT" dirty="0"/>
              <a:t> ed aver fatto </a:t>
            </a:r>
            <a:r>
              <a:rPr lang="it-IT" dirty="0" err="1"/>
              <a:t>tuning</a:t>
            </a:r>
            <a:r>
              <a:rPr lang="it-IT" dirty="0"/>
              <a:t> del modello abbiamo ottenuto una random </a:t>
            </a:r>
            <a:r>
              <a:rPr lang="it-IT" dirty="0" err="1"/>
              <a:t>forest</a:t>
            </a:r>
            <a:r>
              <a:rPr lang="it-IT" dirty="0"/>
              <a:t> con 500 alberi e 20 </a:t>
            </a:r>
            <a:r>
              <a:rPr lang="it-IT" dirty="0" err="1"/>
              <a:t>predittori</a:t>
            </a:r>
            <a:r>
              <a:rPr lang="it-IT" dirty="0"/>
              <a:t> (i valori categorici sono considerati come </a:t>
            </a:r>
            <a:r>
              <a:rPr lang="it-IT" dirty="0" err="1"/>
              <a:t>feature</a:t>
            </a:r>
            <a:r>
              <a:rPr lang="it-IT" dirty="0"/>
              <a:t>)</a:t>
            </a:r>
          </a:p>
        </p:txBody>
      </p:sp>
    </p:spTree>
    <p:extLst>
      <p:ext uri="{BB962C8B-B14F-4D97-AF65-F5344CB8AC3E}">
        <p14:creationId xmlns:p14="http://schemas.microsoft.com/office/powerpoint/2010/main" val="2053036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5159-0D2B-D24E-888E-6F8135B8DBBA}"/>
              </a:ext>
            </a:extLst>
          </p:cNvPr>
          <p:cNvSpPr>
            <a:spLocks noGrp="1"/>
          </p:cNvSpPr>
          <p:nvPr>
            <p:ph type="title"/>
          </p:nvPr>
        </p:nvSpPr>
        <p:spPr/>
        <p:txBody>
          <a:bodyPr/>
          <a:lstStyle/>
          <a:p>
            <a:r>
              <a:rPr lang="it-IT" dirty="0"/>
              <a:t>Random </a:t>
            </a:r>
            <a:r>
              <a:rPr lang="it-IT" dirty="0" err="1"/>
              <a:t>forest</a:t>
            </a:r>
            <a:r>
              <a:rPr lang="it-IT" dirty="0"/>
              <a:t>: 10-fold cross </a:t>
            </a:r>
            <a:r>
              <a:rPr lang="it-IT" dirty="0" err="1"/>
              <a:t>validation</a:t>
            </a:r>
            <a:endParaRPr lang="it-IT" dirty="0"/>
          </a:p>
        </p:txBody>
      </p:sp>
      <p:sp>
        <p:nvSpPr>
          <p:cNvPr id="5" name="Rectangle 2">
            <a:extLst>
              <a:ext uri="{FF2B5EF4-FFF2-40B4-BE49-F238E27FC236}">
                <a16:creationId xmlns:a16="http://schemas.microsoft.com/office/drawing/2014/main" id="{DC9F51A3-4C1B-1442-8853-296B7015807D}"/>
              </a:ext>
            </a:extLst>
          </p:cNvPr>
          <p:cNvSpPr>
            <a:spLocks noChangeArrowheads="1"/>
          </p:cNvSpPr>
          <p:nvPr/>
        </p:nvSpPr>
        <p:spPr bwMode="auto">
          <a:xfrm>
            <a:off x="9448820" y="2285999"/>
            <a:ext cx="8798110" cy="4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t-IT"/>
          </a:p>
        </p:txBody>
      </p:sp>
      <p:pic>
        <p:nvPicPr>
          <p:cNvPr id="6145" name="Picture 61" descr="/var/folders/jc/cwtwyl393ld_twwbz_c_m2tc5jllbl/T/com.microsoft.Word/WebArchiveCopyPasteTempFiles/plot_zoom_png?width=1105&amp;height=855">
            <a:extLst>
              <a:ext uri="{FF2B5EF4-FFF2-40B4-BE49-F238E27FC236}">
                <a16:creationId xmlns:a16="http://schemas.microsoft.com/office/drawing/2014/main" id="{B4EB4BC8-6DF1-2B42-BA15-635B7F4965A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096000" y="2309491"/>
            <a:ext cx="5843978" cy="4388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C0D240-1EA3-5F41-A415-481421EC6845}"/>
              </a:ext>
            </a:extLst>
          </p:cNvPr>
          <p:cNvSpPr txBox="1"/>
          <p:nvPr/>
        </p:nvSpPr>
        <p:spPr>
          <a:xfrm>
            <a:off x="485775" y="2332984"/>
            <a:ext cx="5472113" cy="4154984"/>
          </a:xfrm>
          <a:prstGeom prst="rect">
            <a:avLst/>
          </a:prstGeom>
          <a:noFill/>
        </p:spPr>
        <p:txBody>
          <a:bodyPr wrap="square" rtlCol="0">
            <a:spAutoFit/>
          </a:bodyPr>
          <a:lstStyle/>
          <a:p>
            <a:r>
              <a:rPr lang="it-IT" sz="2400" dirty="0"/>
              <a:t>Abbiamo stimato l’</a:t>
            </a:r>
            <a:r>
              <a:rPr lang="it-IT" sz="2400" dirty="0" err="1"/>
              <a:t>error</a:t>
            </a:r>
            <a:r>
              <a:rPr lang="it-IT" sz="2400" dirty="0"/>
              <a:t> rate del modello attraverso tre procedure e li abbiamo confrontati:</a:t>
            </a:r>
          </a:p>
          <a:p>
            <a:pPr marL="285750" indent="-285750">
              <a:buFont typeface="Arial" panose="020B0604020202020204" pitchFamily="34" charset="0"/>
              <a:buChar char="•"/>
            </a:pPr>
            <a:r>
              <a:rPr lang="it-IT" sz="2400" dirty="0"/>
              <a:t>Out-of-</a:t>
            </a:r>
            <a:r>
              <a:rPr lang="it-IT" sz="2400" dirty="0" err="1"/>
              <a:t>bag</a:t>
            </a:r>
            <a:r>
              <a:rPr lang="it-IT" sz="2400" dirty="0"/>
              <a:t> </a:t>
            </a:r>
            <a:r>
              <a:rPr lang="it-IT" sz="2400" dirty="0" err="1"/>
              <a:t>error</a:t>
            </a:r>
            <a:r>
              <a:rPr lang="it-IT" sz="2400" dirty="0"/>
              <a:t>: stimato durante il processo di bootstrap </a:t>
            </a:r>
            <a:r>
              <a:rPr lang="it-IT" sz="2400" dirty="0" err="1"/>
              <a:t>aggregating</a:t>
            </a:r>
            <a:endParaRPr lang="it-IT" sz="2400" dirty="0"/>
          </a:p>
          <a:p>
            <a:pPr marL="285750" indent="-285750">
              <a:buFont typeface="Arial" panose="020B0604020202020204" pitchFamily="34" charset="0"/>
              <a:buChar char="•"/>
            </a:pPr>
            <a:r>
              <a:rPr lang="it-IT" sz="2400" dirty="0" err="1"/>
              <a:t>Validation</a:t>
            </a:r>
            <a:r>
              <a:rPr lang="it-IT" sz="2400" dirty="0"/>
              <a:t> </a:t>
            </a:r>
            <a:r>
              <a:rPr lang="it-IT" sz="2400" dirty="0" err="1"/>
              <a:t>error</a:t>
            </a:r>
            <a:r>
              <a:rPr lang="it-IT" sz="2400" dirty="0"/>
              <a:t>: stimato costruendo un </a:t>
            </a:r>
            <a:r>
              <a:rPr lang="it-IT" sz="2400" dirty="0" err="1"/>
              <a:t>validation</a:t>
            </a:r>
            <a:r>
              <a:rPr lang="it-IT" sz="2400" dirty="0"/>
              <a:t> ed effettuando una cross </a:t>
            </a:r>
            <a:r>
              <a:rPr lang="it-IT" sz="2400" dirty="0" err="1"/>
              <a:t>validation</a:t>
            </a:r>
            <a:endParaRPr lang="it-IT" sz="2400" dirty="0"/>
          </a:p>
          <a:p>
            <a:pPr marL="285750" indent="-285750">
              <a:buFont typeface="Arial" panose="020B0604020202020204" pitchFamily="34" charset="0"/>
              <a:buChar char="•"/>
            </a:pPr>
            <a:r>
              <a:rPr lang="it-IT" sz="2400" dirty="0"/>
              <a:t>10-fold cross </a:t>
            </a:r>
            <a:r>
              <a:rPr lang="it-IT" sz="2400" dirty="0" err="1"/>
              <a:t>validation</a:t>
            </a:r>
            <a:r>
              <a:rPr lang="it-IT" sz="2400" dirty="0"/>
              <a:t> </a:t>
            </a:r>
            <a:r>
              <a:rPr lang="it-IT" sz="2400" dirty="0" err="1"/>
              <a:t>error</a:t>
            </a:r>
            <a:r>
              <a:rPr lang="it-IT" sz="2400" dirty="0"/>
              <a:t>: stimato effettuando una 10-fold cross </a:t>
            </a:r>
            <a:r>
              <a:rPr lang="it-IT" sz="2400" dirty="0" err="1"/>
              <a:t>validation</a:t>
            </a:r>
            <a:endParaRPr lang="it-IT" sz="2400" dirty="0"/>
          </a:p>
        </p:txBody>
      </p:sp>
    </p:spTree>
    <p:extLst>
      <p:ext uri="{BB962C8B-B14F-4D97-AF65-F5344CB8AC3E}">
        <p14:creationId xmlns:p14="http://schemas.microsoft.com/office/powerpoint/2010/main" val="1176230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555B4-9D28-874D-9E03-8669EE192259}"/>
              </a:ext>
            </a:extLst>
          </p:cNvPr>
          <p:cNvSpPr>
            <a:spLocks noGrp="1"/>
          </p:cNvSpPr>
          <p:nvPr>
            <p:ph type="title"/>
          </p:nvPr>
        </p:nvSpPr>
        <p:spPr/>
        <p:txBody>
          <a:bodyPr/>
          <a:lstStyle/>
          <a:p>
            <a:r>
              <a:rPr lang="it-IT" dirty="0"/>
              <a:t>Random </a:t>
            </a:r>
            <a:r>
              <a:rPr lang="it-IT" dirty="0" err="1"/>
              <a:t>forest</a:t>
            </a:r>
            <a:r>
              <a:rPr lang="it-IT" dirty="0"/>
              <a:t> </a:t>
            </a:r>
            <a:r>
              <a:rPr lang="it-IT" dirty="0" err="1"/>
              <a:t>regression</a:t>
            </a:r>
            <a:r>
              <a:rPr lang="it-IT" dirty="0"/>
              <a:t>: </a:t>
            </a:r>
            <a:r>
              <a:rPr lang="it-IT" dirty="0" err="1"/>
              <a:t>prediction</a:t>
            </a:r>
            <a:endParaRPr lang="it-IT" dirty="0"/>
          </a:p>
        </p:txBody>
      </p:sp>
      <p:sp>
        <p:nvSpPr>
          <p:cNvPr id="4" name="Rectangle 3">
            <a:extLst>
              <a:ext uri="{FF2B5EF4-FFF2-40B4-BE49-F238E27FC236}">
                <a16:creationId xmlns:a16="http://schemas.microsoft.com/office/drawing/2014/main" id="{F5A3C965-533D-1C44-B717-8712D8E5437A}"/>
              </a:ext>
            </a:extLst>
          </p:cNvPr>
          <p:cNvSpPr/>
          <p:nvPr/>
        </p:nvSpPr>
        <p:spPr>
          <a:xfrm>
            <a:off x="773906" y="2324457"/>
            <a:ext cx="10644187" cy="3016210"/>
          </a:xfrm>
          <a:prstGeom prst="rect">
            <a:avLst/>
          </a:prstGeom>
          <a:solidFill>
            <a:schemeClr val="tx2">
              <a:lumMod val="75000"/>
            </a:schemeClr>
          </a:solidFill>
        </p:spPr>
        <p:txBody>
          <a:bodyPr wrap="square">
            <a:spAutoFit/>
          </a:bodyPr>
          <a:lstStyle/>
          <a:p>
            <a:pPr>
              <a:spcBef>
                <a:spcPts val="600"/>
              </a:spcBef>
              <a:spcAft>
                <a:spcPts val="600"/>
              </a:spcAft>
              <a:tabLst>
                <a:tab pos="3832860" algn="l"/>
              </a:tabLst>
            </a:pPr>
            <a:r>
              <a:rPr lang="en-US" sz="2000" dirty="0">
                <a:solidFill>
                  <a:srgbClr val="A8D08D"/>
                </a:solidFill>
                <a:latin typeface="Andale Mono" panose="020B0509000000000004" pitchFamily="49" charset="0"/>
                <a:ea typeface="Times New Roman" panose="02020603050405020304" pitchFamily="18" charset="0"/>
                <a:cs typeface="Times New Roman" panose="02020603050405020304" pitchFamily="18" charset="0"/>
              </a:rPr>
              <a:t># RF model</a:t>
            </a:r>
            <a:endParaRPr lang="it-IT" sz="2000" dirty="0">
              <a:solidFill>
                <a:srgbClr val="A8D08D"/>
              </a:solidFill>
              <a:latin typeface="Andale Mono" panose="020B0509000000000004" pitchFamily="49" charset="0"/>
              <a:ea typeface="Times New Roman" panose="02020603050405020304" pitchFamily="18" charset="0"/>
              <a:cs typeface="Times New Roman" panose="02020603050405020304" pitchFamily="18" charset="0"/>
            </a:endParaRPr>
          </a:p>
          <a:p>
            <a:pPr>
              <a:spcBef>
                <a:spcPts val="600"/>
              </a:spcBef>
              <a:spcAft>
                <a:spcPts val="600"/>
              </a:spcAft>
              <a:tabLst>
                <a:tab pos="3832860" algn="l"/>
              </a:tabLst>
            </a:pPr>
            <a:r>
              <a:rPr lang="en-US" sz="20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rf_prediction</a:t>
            </a:r>
            <a:r>
              <a:rPr lang="en-US"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&lt;- </a:t>
            </a:r>
            <a:r>
              <a:rPr lang="en-US" sz="20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randomForest</a:t>
            </a:r>
            <a:r>
              <a:rPr lang="en-US"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(formula = rating ~ ., data = </a:t>
            </a:r>
            <a:r>
              <a:rPr lang="en-US" sz="20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apps_ml_train</a:t>
            </a:r>
            <a:r>
              <a:rPr lang="en-US"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a:p>
            <a:pPr>
              <a:spcBef>
                <a:spcPts val="600"/>
              </a:spcBef>
              <a:spcAft>
                <a:spcPts val="600"/>
              </a:spcAft>
              <a:tabLst>
                <a:tab pos="3832860" algn="l"/>
              </a:tabLst>
            </a:pPr>
            <a:r>
              <a:rPr lang="en-US"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importance= TRUE</a:t>
            </a:r>
            <a:endParaRPr lang="it-IT"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a:p>
            <a:pPr>
              <a:spcBef>
                <a:spcPts val="600"/>
              </a:spcBef>
              <a:spcAft>
                <a:spcPts val="600"/>
              </a:spcAft>
              <a:tabLst>
                <a:tab pos="3832860" algn="l"/>
              </a:tabLst>
            </a:pPr>
            <a:r>
              <a:rPr lang="en-US"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a:p>
            <a:pPr>
              <a:spcBef>
                <a:spcPts val="600"/>
              </a:spcBef>
              <a:spcAft>
                <a:spcPts val="600"/>
              </a:spcAft>
              <a:tabLst>
                <a:tab pos="3832860" algn="l"/>
              </a:tabLst>
            </a:pPr>
            <a:r>
              <a:rPr lang="en-US"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prediction &lt;- predict(</a:t>
            </a:r>
            <a:r>
              <a:rPr lang="en-US" sz="20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rf_prediction</a:t>
            </a:r>
            <a:r>
              <a:rPr lang="en-US"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a:t>
            </a:r>
            <a:r>
              <a:rPr lang="en-US" sz="20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apps_ml_test</a:t>
            </a:r>
            <a:r>
              <a:rPr lang="en-US"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a:p>
            <a:pPr>
              <a:spcBef>
                <a:spcPts val="600"/>
              </a:spcBef>
              <a:spcAft>
                <a:spcPts val="600"/>
              </a:spcAft>
              <a:tabLst>
                <a:tab pos="3832860" algn="l"/>
              </a:tabLst>
            </a:pPr>
            <a:r>
              <a:rPr lang="it-IT"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head(</a:t>
            </a:r>
            <a:r>
              <a:rPr lang="it-IT" sz="20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prediction</a:t>
            </a:r>
            <a:r>
              <a:rPr lang="it-IT" sz="20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61EAFFC6-F7AC-8D40-92ED-758CCB54A4FA}"/>
              </a:ext>
            </a:extLst>
          </p:cNvPr>
          <p:cNvPicPr/>
          <p:nvPr/>
        </p:nvPicPr>
        <p:blipFill>
          <a:blip r:embed="rId2"/>
          <a:stretch>
            <a:fillRect/>
          </a:stretch>
        </p:blipFill>
        <p:spPr>
          <a:xfrm>
            <a:off x="773906" y="5340666"/>
            <a:ext cx="10644186" cy="1134159"/>
          </a:xfrm>
          <a:prstGeom prst="rect">
            <a:avLst/>
          </a:prstGeom>
        </p:spPr>
      </p:pic>
    </p:spTree>
    <p:extLst>
      <p:ext uri="{BB962C8B-B14F-4D97-AF65-F5344CB8AC3E}">
        <p14:creationId xmlns:p14="http://schemas.microsoft.com/office/powerpoint/2010/main" val="2065347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53A5-83CC-CC4C-964C-F21DE6E4D96C}"/>
              </a:ext>
            </a:extLst>
          </p:cNvPr>
          <p:cNvSpPr>
            <a:spLocks noGrp="1"/>
          </p:cNvSpPr>
          <p:nvPr>
            <p:ph type="title"/>
          </p:nvPr>
        </p:nvSpPr>
        <p:spPr/>
        <p:txBody>
          <a:bodyPr/>
          <a:lstStyle/>
          <a:p>
            <a:r>
              <a:rPr lang="it-IT" dirty="0" err="1"/>
              <a:t>Feature</a:t>
            </a:r>
            <a:r>
              <a:rPr lang="it-IT" dirty="0"/>
              <a:t> </a:t>
            </a:r>
            <a:r>
              <a:rPr lang="it-IT" dirty="0" err="1"/>
              <a:t>importance</a:t>
            </a:r>
            <a:endParaRPr lang="it-IT" dirty="0"/>
          </a:p>
        </p:txBody>
      </p:sp>
      <p:sp>
        <p:nvSpPr>
          <p:cNvPr id="4" name="Rectangle 2">
            <a:extLst>
              <a:ext uri="{FF2B5EF4-FFF2-40B4-BE49-F238E27FC236}">
                <a16:creationId xmlns:a16="http://schemas.microsoft.com/office/drawing/2014/main" id="{7C316ABC-15E3-074D-B805-65FBED1524C9}"/>
              </a:ext>
            </a:extLst>
          </p:cNvPr>
          <p:cNvSpPr>
            <a:spLocks noChangeArrowheads="1"/>
          </p:cNvSpPr>
          <p:nvPr/>
        </p:nvSpPr>
        <p:spPr bwMode="auto">
          <a:xfrm>
            <a:off x="5903446" y="2392829"/>
            <a:ext cx="9910783" cy="5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t-IT"/>
          </a:p>
        </p:txBody>
      </p:sp>
      <p:pic>
        <p:nvPicPr>
          <p:cNvPr id="5121" name="Picture 64" descr="/var/folders/jc/cwtwyl393ld_twwbz_c_m2tc5jllbl/T/com.microsoft.Word/WebArchiveCopyPasteTempFiles/plot_zoom_png?width=1105&amp;height=855">
            <a:extLst>
              <a:ext uri="{FF2B5EF4-FFF2-40B4-BE49-F238E27FC236}">
                <a16:creationId xmlns:a16="http://schemas.microsoft.com/office/drawing/2014/main" id="{0468583A-7C13-B34E-9366-86F4E5483BC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640094" y="2313379"/>
            <a:ext cx="5589632" cy="4186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388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8462-5031-1146-B2A3-000DDCCFCC2C}"/>
              </a:ext>
            </a:extLst>
          </p:cNvPr>
          <p:cNvSpPr>
            <a:spLocks noGrp="1"/>
          </p:cNvSpPr>
          <p:nvPr>
            <p:ph type="title"/>
          </p:nvPr>
        </p:nvSpPr>
        <p:spPr/>
        <p:txBody>
          <a:bodyPr/>
          <a:lstStyle/>
          <a:p>
            <a:r>
              <a:rPr lang="it-IT" dirty="0"/>
              <a:t>Random </a:t>
            </a:r>
            <a:r>
              <a:rPr lang="it-IT" dirty="0" err="1"/>
              <a:t>forest</a:t>
            </a:r>
            <a:r>
              <a:rPr lang="it-IT" dirty="0"/>
              <a:t> </a:t>
            </a:r>
            <a:r>
              <a:rPr lang="it-IT" dirty="0" err="1"/>
              <a:t>classification</a:t>
            </a:r>
            <a:endParaRPr lang="it-IT" dirty="0"/>
          </a:p>
        </p:txBody>
      </p:sp>
      <p:sp>
        <p:nvSpPr>
          <p:cNvPr id="4" name="Rectangle 3">
            <a:extLst>
              <a:ext uri="{FF2B5EF4-FFF2-40B4-BE49-F238E27FC236}">
                <a16:creationId xmlns:a16="http://schemas.microsoft.com/office/drawing/2014/main" id="{BFFC3737-D4A6-534B-A96C-ADE4E366F4CC}"/>
              </a:ext>
            </a:extLst>
          </p:cNvPr>
          <p:cNvSpPr/>
          <p:nvPr/>
        </p:nvSpPr>
        <p:spPr>
          <a:xfrm>
            <a:off x="1402556" y="2459504"/>
            <a:ext cx="9386887" cy="4093428"/>
          </a:xfrm>
          <a:prstGeom prst="rect">
            <a:avLst/>
          </a:prstGeom>
          <a:solidFill>
            <a:schemeClr val="tx2">
              <a:lumMod val="75000"/>
            </a:schemeClr>
          </a:solidFill>
        </p:spPr>
        <p:txBody>
          <a:bodyPr wrap="square">
            <a:spAutoFit/>
          </a:bodyPr>
          <a:lstStyle/>
          <a:p>
            <a:pPr>
              <a:spcBef>
                <a:spcPts val="600"/>
              </a:spcBef>
              <a:spcAft>
                <a:spcPts val="600"/>
              </a:spcAft>
              <a:tabLst>
                <a:tab pos="3832860" algn="l"/>
              </a:tabLst>
            </a:pP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a:t>
            </a:r>
            <a:r>
              <a:rPr lang="en-US"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randomForestClassifier</a:t>
            </a: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&lt;- train(</a:t>
            </a:r>
            <a:r>
              <a:rPr lang="en-US"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goodRating</a:t>
            </a: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 .,</a:t>
            </a:r>
            <a:endParaRPr lang="it-IT"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a:p>
            <a:pPr>
              <a:spcBef>
                <a:spcPts val="600"/>
              </a:spcBef>
              <a:spcAft>
                <a:spcPts val="600"/>
              </a:spcAft>
              <a:tabLst>
                <a:tab pos="3832860" algn="l"/>
              </a:tabLst>
            </a:pP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data=</a:t>
            </a:r>
            <a:r>
              <a:rPr lang="en-US"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apps_ml_bin_train</a:t>
            </a: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a:p>
            <a:pPr>
              <a:spcBef>
                <a:spcPts val="600"/>
              </a:spcBef>
              <a:spcAft>
                <a:spcPts val="600"/>
              </a:spcAft>
              <a:tabLst>
                <a:tab pos="3832860" algn="l"/>
              </a:tabLst>
            </a:pP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method="</a:t>
            </a:r>
            <a:r>
              <a:rPr lang="en-US"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rf</a:t>
            </a: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endParaRPr lang="it-IT"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a:p>
            <a:pPr>
              <a:spcBef>
                <a:spcPts val="600"/>
              </a:spcBef>
              <a:spcAft>
                <a:spcPts val="600"/>
              </a:spcAft>
              <a:tabLst>
                <a:tab pos="3832860" algn="l"/>
              </a:tabLst>
            </a:pP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a:t>
            </a:r>
            <a:r>
              <a:rPr lang="en-US"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prox</a:t>
            </a:r>
            <a:r>
              <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=TRUE)</a:t>
            </a:r>
          </a:p>
          <a:p>
            <a:pPr>
              <a:spcBef>
                <a:spcPts val="600"/>
              </a:spcBef>
              <a:spcAft>
                <a:spcPts val="600"/>
              </a:spcAft>
              <a:tabLst>
                <a:tab pos="3832860" algn="l"/>
              </a:tabLst>
            </a:pPr>
            <a:endParaRPr lang="en-US"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a:p>
            <a:pPr>
              <a:spcBef>
                <a:spcPts val="600"/>
              </a:spcBef>
              <a:spcAft>
                <a:spcPts val="600"/>
              </a:spcAft>
              <a:tabLst>
                <a:tab pos="3832860" algn="l"/>
              </a:tabLst>
            </a:pPr>
            <a:r>
              <a:rPr lang="en-US" dirty="0">
                <a:solidFill>
                  <a:srgbClr val="FFFFFF"/>
                </a:solidFill>
                <a:latin typeface="Andale Mono" panose="020B0509000000000004" pitchFamily="49" charset="0"/>
                <a:cs typeface="Times New Roman" panose="02020603050405020304" pitchFamily="18" charset="0"/>
              </a:rPr>
              <a:t>&gt; </a:t>
            </a:r>
            <a:r>
              <a:rPr lang="en-US" dirty="0" err="1">
                <a:solidFill>
                  <a:srgbClr val="FFFFFF"/>
                </a:solidFill>
                <a:latin typeface="Andale Mono" panose="020B0509000000000004" pitchFamily="49" charset="0"/>
                <a:cs typeface="Times New Roman" panose="02020603050405020304" pitchFamily="18" charset="0"/>
              </a:rPr>
              <a:t>prediction_bin</a:t>
            </a:r>
            <a:r>
              <a:rPr lang="en-US" dirty="0">
                <a:solidFill>
                  <a:srgbClr val="FFFFFF"/>
                </a:solidFill>
                <a:latin typeface="Andale Mono" panose="020B0509000000000004" pitchFamily="49" charset="0"/>
                <a:cs typeface="Times New Roman" panose="02020603050405020304" pitchFamily="18" charset="0"/>
              </a:rPr>
              <a:t> &lt;- predict(</a:t>
            </a:r>
            <a:r>
              <a:rPr lang="en-US" dirty="0" err="1">
                <a:solidFill>
                  <a:srgbClr val="FFFFFF"/>
                </a:solidFill>
                <a:latin typeface="Andale Mono" panose="020B0509000000000004" pitchFamily="49" charset="0"/>
                <a:cs typeface="Times New Roman" panose="02020603050405020304" pitchFamily="18" charset="0"/>
              </a:rPr>
              <a:t>randomForestClassifier</a:t>
            </a:r>
            <a:r>
              <a:rPr lang="en-US" dirty="0">
                <a:solidFill>
                  <a:srgbClr val="FFFFFF"/>
                </a:solidFill>
                <a:latin typeface="Andale Mono" panose="020B0509000000000004" pitchFamily="49" charset="0"/>
                <a:cs typeface="Times New Roman" panose="02020603050405020304" pitchFamily="18" charset="0"/>
              </a:rPr>
              <a:t>, </a:t>
            </a:r>
            <a:r>
              <a:rPr lang="en-US" dirty="0" err="1">
                <a:solidFill>
                  <a:srgbClr val="FFFFFF"/>
                </a:solidFill>
                <a:latin typeface="Andale Mono" panose="020B0509000000000004" pitchFamily="49" charset="0"/>
                <a:cs typeface="Times New Roman" panose="02020603050405020304" pitchFamily="18" charset="0"/>
              </a:rPr>
              <a:t>apps_ml_bin_test</a:t>
            </a:r>
            <a:r>
              <a:rPr lang="en-US" dirty="0">
                <a:solidFill>
                  <a:srgbClr val="FFFFFF"/>
                </a:solidFill>
                <a:latin typeface="Andale Mono" panose="020B0509000000000004" pitchFamily="49" charset="0"/>
                <a:cs typeface="Times New Roman" panose="02020603050405020304" pitchFamily="18" charset="0"/>
              </a:rPr>
              <a:t>, type="raw") </a:t>
            </a:r>
          </a:p>
          <a:p>
            <a:pPr marL="285750" indent="-285750">
              <a:spcBef>
                <a:spcPts val="600"/>
              </a:spcBef>
              <a:spcAft>
                <a:spcPts val="600"/>
              </a:spcAft>
              <a:buFont typeface="Wingdings" pitchFamily="2" charset="2"/>
              <a:buChar char="Ø"/>
              <a:tabLst>
                <a:tab pos="3832860" algn="l"/>
              </a:tabLst>
            </a:pPr>
            <a:endParaRPr lang="it-IT" dirty="0">
              <a:solidFill>
                <a:srgbClr val="FFFFFF"/>
              </a:solidFill>
              <a:latin typeface="Andale Mono" panose="020B0509000000000004" pitchFamily="49" charset="0"/>
              <a:cs typeface="Times New Roman" panose="02020603050405020304" pitchFamily="18" charset="0"/>
            </a:endParaRPr>
          </a:p>
          <a:p>
            <a:pPr>
              <a:spcBef>
                <a:spcPts val="600"/>
              </a:spcBef>
              <a:spcAft>
                <a:spcPts val="600"/>
              </a:spcAft>
              <a:tabLst>
                <a:tab pos="3832860" algn="l"/>
              </a:tabLst>
            </a:pPr>
            <a:r>
              <a:rPr lang="en-US" dirty="0">
                <a:solidFill>
                  <a:srgbClr val="FFFFFF"/>
                </a:solidFill>
                <a:latin typeface="Andale Mono" panose="020B0509000000000004" pitchFamily="49" charset="0"/>
                <a:cs typeface="Times New Roman" panose="02020603050405020304" pitchFamily="18" charset="0"/>
              </a:rPr>
              <a:t>&gt; </a:t>
            </a:r>
            <a:r>
              <a:rPr lang="en-US" dirty="0" err="1">
                <a:solidFill>
                  <a:srgbClr val="FFFFFF"/>
                </a:solidFill>
                <a:latin typeface="Andale Mono" panose="020B0509000000000004" pitchFamily="49" charset="0"/>
                <a:cs typeface="Times New Roman" panose="02020603050405020304" pitchFamily="18" charset="0"/>
              </a:rPr>
              <a:t>prediction_bin</a:t>
            </a:r>
            <a:endParaRPr lang="it-IT" dirty="0">
              <a:solidFill>
                <a:srgbClr val="FFFFFF"/>
              </a:solidFill>
              <a:latin typeface="Andale Mono" panose="020B0509000000000004" pitchFamily="49" charset="0"/>
              <a:cs typeface="Times New Roman" panose="02020603050405020304" pitchFamily="18" charset="0"/>
            </a:endParaRPr>
          </a:p>
          <a:p>
            <a:pPr>
              <a:spcBef>
                <a:spcPts val="600"/>
              </a:spcBef>
              <a:spcAft>
                <a:spcPts val="600"/>
              </a:spcAft>
              <a:tabLst>
                <a:tab pos="3832860" algn="l"/>
              </a:tabLst>
            </a:pPr>
            <a:endParaRPr lang="it-IT"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9810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8F097A-1FA3-DC4A-B4F6-1BF532387BE8}"/>
              </a:ext>
            </a:extLst>
          </p:cNvPr>
          <p:cNvPicPr/>
          <p:nvPr/>
        </p:nvPicPr>
        <p:blipFill>
          <a:blip r:embed="rId2"/>
          <a:stretch>
            <a:fillRect/>
          </a:stretch>
        </p:blipFill>
        <p:spPr>
          <a:xfrm>
            <a:off x="206851" y="280034"/>
            <a:ext cx="11794649" cy="6406515"/>
          </a:xfrm>
          <a:prstGeom prst="rect">
            <a:avLst/>
          </a:prstGeom>
        </p:spPr>
      </p:pic>
    </p:spTree>
    <p:extLst>
      <p:ext uri="{BB962C8B-B14F-4D97-AF65-F5344CB8AC3E}">
        <p14:creationId xmlns:p14="http://schemas.microsoft.com/office/powerpoint/2010/main" val="3520496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CAF1-4C7A-084C-8316-0EF4CD0629B8}"/>
              </a:ext>
            </a:extLst>
          </p:cNvPr>
          <p:cNvSpPr>
            <a:spLocks noGrp="1"/>
          </p:cNvSpPr>
          <p:nvPr>
            <p:ph type="title"/>
          </p:nvPr>
        </p:nvSpPr>
        <p:spPr/>
        <p:txBody>
          <a:bodyPr/>
          <a:lstStyle/>
          <a:p>
            <a:r>
              <a:rPr lang="it-IT" dirty="0"/>
              <a:t>Random </a:t>
            </a:r>
            <a:r>
              <a:rPr lang="it-IT" dirty="0" err="1"/>
              <a:t>forest</a:t>
            </a:r>
            <a:r>
              <a:rPr lang="it-IT" dirty="0"/>
              <a:t> </a:t>
            </a:r>
            <a:r>
              <a:rPr lang="it-IT" dirty="0" err="1"/>
              <a:t>classification</a:t>
            </a:r>
            <a:r>
              <a:rPr lang="it-IT" dirty="0"/>
              <a:t>: performance</a:t>
            </a:r>
          </a:p>
        </p:txBody>
      </p:sp>
      <p:pic>
        <p:nvPicPr>
          <p:cNvPr id="4" name="Picture 3">
            <a:extLst>
              <a:ext uri="{FF2B5EF4-FFF2-40B4-BE49-F238E27FC236}">
                <a16:creationId xmlns:a16="http://schemas.microsoft.com/office/drawing/2014/main" id="{C79B7750-2BD1-BB4D-94E4-2725B29A2728}"/>
              </a:ext>
            </a:extLst>
          </p:cNvPr>
          <p:cNvPicPr>
            <a:picLocks noChangeAspect="1"/>
          </p:cNvPicPr>
          <p:nvPr/>
        </p:nvPicPr>
        <p:blipFill>
          <a:blip r:embed="rId2"/>
          <a:stretch>
            <a:fillRect/>
          </a:stretch>
        </p:blipFill>
        <p:spPr>
          <a:xfrm>
            <a:off x="2425700" y="2422526"/>
            <a:ext cx="7340600" cy="4013200"/>
          </a:xfrm>
          <a:prstGeom prst="rect">
            <a:avLst/>
          </a:prstGeom>
        </p:spPr>
      </p:pic>
    </p:spTree>
    <p:extLst>
      <p:ext uri="{BB962C8B-B14F-4D97-AF65-F5344CB8AC3E}">
        <p14:creationId xmlns:p14="http://schemas.microsoft.com/office/powerpoint/2010/main" val="1978069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E5E990-8704-0744-B2C6-2DAB44F541AB}"/>
              </a:ext>
            </a:extLst>
          </p:cNvPr>
          <p:cNvPicPr>
            <a:picLocks noChangeAspect="1"/>
          </p:cNvPicPr>
          <p:nvPr/>
        </p:nvPicPr>
        <p:blipFill>
          <a:blip r:embed="rId2"/>
          <a:stretch>
            <a:fillRect/>
          </a:stretch>
        </p:blipFill>
        <p:spPr>
          <a:xfrm>
            <a:off x="2301595" y="240608"/>
            <a:ext cx="7588810" cy="6376784"/>
          </a:xfrm>
          <a:prstGeom prst="rect">
            <a:avLst/>
          </a:prstGeom>
        </p:spPr>
      </p:pic>
    </p:spTree>
    <p:extLst>
      <p:ext uri="{BB962C8B-B14F-4D97-AF65-F5344CB8AC3E}">
        <p14:creationId xmlns:p14="http://schemas.microsoft.com/office/powerpoint/2010/main" val="32243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0C98-2236-4249-8E5C-CA9C5B162566}"/>
              </a:ext>
            </a:extLst>
          </p:cNvPr>
          <p:cNvSpPr>
            <a:spLocks noGrp="1"/>
          </p:cNvSpPr>
          <p:nvPr>
            <p:ph type="title"/>
          </p:nvPr>
        </p:nvSpPr>
        <p:spPr/>
        <p:txBody>
          <a:bodyPr/>
          <a:lstStyle/>
          <a:p>
            <a:r>
              <a:rPr lang="it-IT" dirty="0"/>
              <a:t>Acquisizione </a:t>
            </a:r>
            <a:r>
              <a:rPr lang="it-IT" dirty="0" err="1"/>
              <a:t>dataset</a:t>
            </a:r>
            <a:endParaRPr lang="it-IT" dirty="0"/>
          </a:p>
        </p:txBody>
      </p:sp>
      <p:sp>
        <p:nvSpPr>
          <p:cNvPr id="3" name="Content Placeholder 2">
            <a:extLst>
              <a:ext uri="{FF2B5EF4-FFF2-40B4-BE49-F238E27FC236}">
                <a16:creationId xmlns:a16="http://schemas.microsoft.com/office/drawing/2014/main" id="{8A68DC8A-6321-AA4F-ADAB-D0F976AA484D}"/>
              </a:ext>
            </a:extLst>
          </p:cNvPr>
          <p:cNvSpPr>
            <a:spLocks noGrp="1"/>
          </p:cNvSpPr>
          <p:nvPr>
            <p:ph idx="1"/>
          </p:nvPr>
        </p:nvSpPr>
        <p:spPr>
          <a:xfrm>
            <a:off x="349632" y="2682928"/>
            <a:ext cx="3969639" cy="3101983"/>
          </a:xfrm>
        </p:spPr>
        <p:txBody>
          <a:bodyPr>
            <a:noAutofit/>
          </a:bodyPr>
          <a:lstStyle/>
          <a:p>
            <a:pPr marL="0" indent="0">
              <a:buNone/>
            </a:pPr>
            <a:r>
              <a:rPr lang="it-IT" sz="2200" dirty="0"/>
              <a:t>I 2 </a:t>
            </a:r>
            <a:r>
              <a:rPr lang="it-IT" sz="2200" dirty="0" err="1"/>
              <a:t>dataset</a:t>
            </a:r>
            <a:r>
              <a:rPr lang="it-IT" sz="2200" dirty="0"/>
              <a:t> scelti sono stati acquisiti attraverso il download di open data.</a:t>
            </a:r>
          </a:p>
          <a:p>
            <a:pPr marL="0" indent="0">
              <a:buNone/>
            </a:pPr>
            <a:r>
              <a:rPr lang="it-IT" sz="2200" dirty="0"/>
              <a:t>I dati sono stati acquisiti da </a:t>
            </a:r>
            <a:r>
              <a:rPr lang="it-IT" sz="2200" dirty="0">
                <a:hlinkClick r:id="rId2"/>
              </a:rPr>
              <a:t>Kaggle</a:t>
            </a:r>
            <a:r>
              <a:rPr lang="it-IT" sz="2200" dirty="0"/>
              <a:t>, una piattaforma online di Google che costituisce una community di data </a:t>
            </a:r>
            <a:r>
              <a:rPr lang="it-IT" sz="2200" dirty="0" err="1"/>
              <a:t>scientists</a:t>
            </a:r>
            <a:r>
              <a:rPr lang="it-IT" sz="2200" dirty="0"/>
              <a:t> e machine </a:t>
            </a:r>
            <a:r>
              <a:rPr lang="it-IT" sz="2200" dirty="0" err="1"/>
              <a:t>learners</a:t>
            </a:r>
            <a:r>
              <a:rPr lang="it-IT" sz="2200" dirty="0"/>
              <a:t>; essa mette a disposizione </a:t>
            </a:r>
            <a:r>
              <a:rPr lang="it-IT" sz="2200" dirty="0" err="1"/>
              <a:t>dataset</a:t>
            </a:r>
            <a:r>
              <a:rPr lang="it-IT" sz="2200" dirty="0"/>
              <a:t> pubblici.</a:t>
            </a:r>
          </a:p>
          <a:p>
            <a:pPr marL="0" indent="0">
              <a:buNone/>
            </a:pPr>
            <a:endParaRPr lang="it-IT" sz="2200" dirty="0"/>
          </a:p>
        </p:txBody>
      </p:sp>
      <p:pic>
        <p:nvPicPr>
          <p:cNvPr id="4" name="Picture 3">
            <a:extLst>
              <a:ext uri="{FF2B5EF4-FFF2-40B4-BE49-F238E27FC236}">
                <a16:creationId xmlns:a16="http://schemas.microsoft.com/office/drawing/2014/main" id="{85541B6A-4E49-A748-9BFA-23E256383AEB}"/>
              </a:ext>
            </a:extLst>
          </p:cNvPr>
          <p:cNvPicPr>
            <a:picLocks noChangeAspect="1"/>
          </p:cNvPicPr>
          <p:nvPr/>
        </p:nvPicPr>
        <p:blipFill>
          <a:blip r:embed="rId3"/>
          <a:stretch>
            <a:fillRect/>
          </a:stretch>
        </p:blipFill>
        <p:spPr>
          <a:xfrm>
            <a:off x="4319271" y="2624080"/>
            <a:ext cx="7642833" cy="1609840"/>
          </a:xfrm>
          <a:prstGeom prst="rect">
            <a:avLst/>
          </a:prstGeom>
        </p:spPr>
      </p:pic>
      <p:pic>
        <p:nvPicPr>
          <p:cNvPr id="5" name="Picture 4">
            <a:extLst>
              <a:ext uri="{FF2B5EF4-FFF2-40B4-BE49-F238E27FC236}">
                <a16:creationId xmlns:a16="http://schemas.microsoft.com/office/drawing/2014/main" id="{87256482-7ADC-014E-9772-5F08BB26419D}"/>
              </a:ext>
            </a:extLst>
          </p:cNvPr>
          <p:cNvPicPr>
            <a:picLocks noChangeAspect="1"/>
          </p:cNvPicPr>
          <p:nvPr/>
        </p:nvPicPr>
        <p:blipFill>
          <a:blip r:embed="rId4"/>
          <a:stretch>
            <a:fillRect/>
          </a:stretch>
        </p:blipFill>
        <p:spPr>
          <a:xfrm>
            <a:off x="4319271" y="4546606"/>
            <a:ext cx="7670418" cy="1609841"/>
          </a:xfrm>
          <a:prstGeom prst="rect">
            <a:avLst/>
          </a:prstGeom>
        </p:spPr>
      </p:pic>
    </p:spTree>
    <p:extLst>
      <p:ext uri="{BB962C8B-B14F-4D97-AF65-F5344CB8AC3E}">
        <p14:creationId xmlns:p14="http://schemas.microsoft.com/office/powerpoint/2010/main" val="954169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ED17-99D0-864B-BE67-6E1CB9548844}"/>
              </a:ext>
            </a:extLst>
          </p:cNvPr>
          <p:cNvSpPr>
            <a:spLocks noGrp="1"/>
          </p:cNvSpPr>
          <p:nvPr>
            <p:ph type="title"/>
          </p:nvPr>
        </p:nvSpPr>
        <p:spPr/>
        <p:txBody>
          <a:bodyPr/>
          <a:lstStyle/>
          <a:p>
            <a:r>
              <a:rPr lang="it-IT" dirty="0" err="1"/>
              <a:t>Svm</a:t>
            </a:r>
            <a:r>
              <a:rPr lang="it-IT" dirty="0"/>
              <a:t> </a:t>
            </a:r>
            <a:r>
              <a:rPr lang="it-IT" dirty="0" err="1"/>
              <a:t>classification</a:t>
            </a:r>
            <a:endParaRPr lang="it-IT" dirty="0"/>
          </a:p>
        </p:txBody>
      </p:sp>
      <p:sp>
        <p:nvSpPr>
          <p:cNvPr id="4" name="Rectangle 3">
            <a:extLst>
              <a:ext uri="{FF2B5EF4-FFF2-40B4-BE49-F238E27FC236}">
                <a16:creationId xmlns:a16="http://schemas.microsoft.com/office/drawing/2014/main" id="{9C31D559-03A9-114E-826D-028E2E3335B0}"/>
              </a:ext>
            </a:extLst>
          </p:cNvPr>
          <p:cNvSpPr/>
          <p:nvPr/>
        </p:nvSpPr>
        <p:spPr>
          <a:xfrm>
            <a:off x="816769" y="2493526"/>
            <a:ext cx="10558462" cy="3970318"/>
          </a:xfrm>
          <a:prstGeom prst="rect">
            <a:avLst/>
          </a:prstGeom>
        </p:spPr>
        <p:txBody>
          <a:bodyPr wrap="square">
            <a:spAutoFit/>
          </a:bodyPr>
          <a:lstStyle/>
          <a:p>
            <a:pPr>
              <a:spcAft>
                <a:spcPts val="0"/>
              </a:spcAft>
            </a:pPr>
            <a:r>
              <a:rPr lang="it-IT" sz="2800" dirty="0">
                <a:latin typeface="Trebuchet MS" panose="020B0703020202090204" pitchFamily="34" charset="0"/>
                <a:ea typeface="Times New Roman" panose="02020603050405020304" pitchFamily="18" charset="0"/>
              </a:rPr>
              <a:t>Per effettuare il training del modello SVM abbiamo utilizzato lo stesso training set utilizzato per il modello di </a:t>
            </a:r>
            <a:r>
              <a:rPr lang="it-IT" sz="2800" dirty="0" err="1">
                <a:latin typeface="Trebuchet MS" panose="020B0703020202090204" pitchFamily="34" charset="0"/>
                <a:ea typeface="Times New Roman" panose="02020603050405020304" pitchFamily="18" charset="0"/>
              </a:rPr>
              <a:t>classification</a:t>
            </a:r>
            <a:r>
              <a:rPr lang="it-IT" sz="2800" dirty="0">
                <a:latin typeface="Trebuchet MS" panose="020B0703020202090204" pitchFamily="34" charset="0"/>
                <a:ea typeface="Times New Roman" panose="02020603050405020304" pitchFamily="18" charset="0"/>
              </a:rPr>
              <a:t> Random </a:t>
            </a:r>
            <a:r>
              <a:rPr lang="it-IT" sz="2800" dirty="0" err="1">
                <a:latin typeface="Trebuchet MS" panose="020B0703020202090204" pitchFamily="34" charset="0"/>
                <a:ea typeface="Times New Roman" panose="02020603050405020304" pitchFamily="18" charset="0"/>
              </a:rPr>
              <a:t>Forest</a:t>
            </a:r>
            <a:r>
              <a:rPr lang="it-IT" sz="2800" dirty="0">
                <a:latin typeface="Trebuchet MS" panose="020B0703020202090204" pitchFamily="34" charset="0"/>
                <a:ea typeface="Times New Roman" panose="02020603050405020304" pitchFamily="18" charset="0"/>
              </a:rPr>
              <a:t>.</a:t>
            </a:r>
          </a:p>
          <a:p>
            <a:pPr>
              <a:spcAft>
                <a:spcPts val="0"/>
              </a:spcAft>
            </a:pPr>
            <a:r>
              <a:rPr lang="it-IT" sz="2800" dirty="0">
                <a:latin typeface="Trebuchet MS" panose="020B0703020202090204" pitchFamily="34" charset="0"/>
                <a:ea typeface="Times New Roman" panose="02020603050405020304" pitchFamily="18" charset="0"/>
              </a:rPr>
              <a:t> </a:t>
            </a:r>
          </a:p>
          <a:p>
            <a:pPr>
              <a:spcAft>
                <a:spcPts val="0"/>
              </a:spcAft>
            </a:pPr>
            <a:r>
              <a:rPr lang="it-IT" sz="2800" dirty="0">
                <a:latin typeface="Trebuchet MS" panose="020B0703020202090204" pitchFamily="34" charset="0"/>
                <a:ea typeface="Times New Roman" panose="02020603050405020304" pitchFamily="18" charset="0"/>
              </a:rPr>
              <a:t>Dopo vari test con diversi valori e una </a:t>
            </a:r>
            <a:r>
              <a:rPr lang="it-IT" sz="2800" dirty="0" err="1">
                <a:latin typeface="Trebuchet MS" panose="020B0703020202090204" pitchFamily="34" charset="0"/>
                <a:ea typeface="Times New Roman" panose="02020603050405020304" pitchFamily="18" charset="0"/>
              </a:rPr>
              <a:t>tune</a:t>
            </a:r>
            <a:r>
              <a:rPr lang="it-IT" sz="2800" dirty="0">
                <a:latin typeface="Trebuchet MS" panose="020B0703020202090204" pitchFamily="34" charset="0"/>
                <a:ea typeface="Times New Roman" panose="02020603050405020304" pitchFamily="18" charset="0"/>
              </a:rPr>
              <a:t> automatica effettuata con il metodo </a:t>
            </a:r>
            <a:r>
              <a:rPr lang="it-IT" sz="2800" dirty="0" err="1">
                <a:latin typeface="Trebuchet MS" panose="020B0703020202090204" pitchFamily="34" charset="0"/>
                <a:ea typeface="Times New Roman" panose="02020603050405020304" pitchFamily="18" charset="0"/>
              </a:rPr>
              <a:t>tune</a:t>
            </a:r>
            <a:r>
              <a:rPr lang="it-IT" sz="2800" dirty="0">
                <a:latin typeface="Trebuchet MS" panose="020B0703020202090204" pitchFamily="34" charset="0"/>
                <a:ea typeface="Times New Roman" panose="02020603050405020304" pitchFamily="18" charset="0"/>
              </a:rPr>
              <a:t>() delle libreria e1071, è stato scelto il di utilizzare SVM con un </a:t>
            </a:r>
            <a:r>
              <a:rPr lang="it-IT" sz="2800" dirty="0" err="1">
                <a:latin typeface="Trebuchet MS" panose="020B0703020202090204" pitchFamily="34" charset="0"/>
                <a:ea typeface="Times New Roman" panose="02020603050405020304" pitchFamily="18" charset="0"/>
              </a:rPr>
              <a:t>Kernel</a:t>
            </a:r>
            <a:r>
              <a:rPr lang="it-IT" sz="2800" dirty="0">
                <a:latin typeface="Trebuchet MS" panose="020B0703020202090204" pitchFamily="34" charset="0"/>
                <a:ea typeface="Times New Roman" panose="02020603050405020304" pitchFamily="18" charset="0"/>
              </a:rPr>
              <a:t> Radiale e con un costo di 25, poiché si è dimostrata la combinazione che consente di ottenere un output con precisione maggiore.</a:t>
            </a:r>
          </a:p>
        </p:txBody>
      </p:sp>
    </p:spTree>
    <p:extLst>
      <p:ext uri="{BB962C8B-B14F-4D97-AF65-F5344CB8AC3E}">
        <p14:creationId xmlns:p14="http://schemas.microsoft.com/office/powerpoint/2010/main" val="1917144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A3A7-EFF1-A947-9024-0484E854675D}"/>
              </a:ext>
            </a:extLst>
          </p:cNvPr>
          <p:cNvSpPr>
            <a:spLocks noGrp="1"/>
          </p:cNvSpPr>
          <p:nvPr>
            <p:ph type="title"/>
          </p:nvPr>
        </p:nvSpPr>
        <p:spPr/>
        <p:txBody>
          <a:bodyPr/>
          <a:lstStyle/>
          <a:p>
            <a:r>
              <a:rPr lang="it-IT" dirty="0" err="1"/>
              <a:t>Svm</a:t>
            </a:r>
            <a:r>
              <a:rPr lang="it-IT" dirty="0"/>
              <a:t> </a:t>
            </a:r>
            <a:r>
              <a:rPr lang="it-IT" dirty="0" err="1"/>
              <a:t>classification</a:t>
            </a:r>
            <a:r>
              <a:rPr lang="it-IT" dirty="0"/>
              <a:t>: </a:t>
            </a:r>
            <a:r>
              <a:rPr lang="it-IT" dirty="0" err="1"/>
              <a:t>prediction</a:t>
            </a:r>
            <a:endParaRPr lang="it-IT" dirty="0"/>
          </a:p>
        </p:txBody>
      </p:sp>
      <p:sp>
        <p:nvSpPr>
          <p:cNvPr id="4" name="Rectangle 3">
            <a:extLst>
              <a:ext uri="{FF2B5EF4-FFF2-40B4-BE49-F238E27FC236}">
                <a16:creationId xmlns:a16="http://schemas.microsoft.com/office/drawing/2014/main" id="{F295732E-1670-F243-BF75-48CA978C56C2}"/>
              </a:ext>
            </a:extLst>
          </p:cNvPr>
          <p:cNvSpPr/>
          <p:nvPr/>
        </p:nvSpPr>
        <p:spPr>
          <a:xfrm>
            <a:off x="2018062" y="2724448"/>
            <a:ext cx="8155876" cy="3570208"/>
          </a:xfrm>
          <a:prstGeom prst="rect">
            <a:avLst/>
          </a:prstGeom>
          <a:solidFill>
            <a:schemeClr val="tx2">
              <a:lumMod val="75000"/>
            </a:schemeClr>
          </a:solidFill>
        </p:spPr>
        <p:txBody>
          <a:bodyPr wrap="square">
            <a:spAutoFit/>
          </a:bodyPr>
          <a:lstStyle/>
          <a:p>
            <a:pPr>
              <a:spcBef>
                <a:spcPts val="600"/>
              </a:spcBef>
              <a:spcAft>
                <a:spcPts val="600"/>
              </a:spcAft>
              <a:tabLst>
                <a:tab pos="3832860" algn="l"/>
              </a:tabLst>
            </a:pP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&gt; </a:t>
            </a:r>
            <a:r>
              <a:rPr lang="en-US"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BModel</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&lt;- </a:t>
            </a:r>
            <a:r>
              <a:rPr lang="en-US"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svm</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t>
            </a:r>
            <a:r>
              <a:rPr lang="en-US"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goodRating</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~.,data = </a:t>
            </a:r>
            <a:r>
              <a:rPr lang="en-US"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apps_ml_bin_train</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a:t>
            </a:r>
            <a:r>
              <a:rPr lang="en-US" sz="2800" dirty="0" err="1">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prob</a:t>
            </a:r>
            <a:r>
              <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rPr>
              <a:t> = TRUE, kernel = 'radial', cost ='25’)</a:t>
            </a:r>
          </a:p>
          <a:p>
            <a:pPr marL="285750" indent="-285750">
              <a:spcBef>
                <a:spcPts val="600"/>
              </a:spcBef>
              <a:spcAft>
                <a:spcPts val="600"/>
              </a:spcAft>
              <a:buFont typeface="Wingdings" pitchFamily="2" charset="2"/>
              <a:buChar char="Ø"/>
              <a:tabLst>
                <a:tab pos="3832860" algn="l"/>
              </a:tabLst>
            </a:pPr>
            <a:endParaRPr lang="en-US"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a:p>
            <a:pPr>
              <a:spcBef>
                <a:spcPts val="600"/>
              </a:spcBef>
              <a:spcAft>
                <a:spcPts val="600"/>
              </a:spcAft>
              <a:tabLst>
                <a:tab pos="3832860" algn="l"/>
              </a:tabLst>
            </a:pPr>
            <a:r>
              <a:rPr lang="en-US" sz="2800" dirty="0">
                <a:solidFill>
                  <a:srgbClr val="FFFFFF"/>
                </a:solidFill>
                <a:latin typeface="Andale Mono" panose="020B0509000000000004" pitchFamily="49" charset="0"/>
                <a:cs typeface="Times New Roman" panose="02020603050405020304" pitchFamily="18" charset="0"/>
              </a:rPr>
              <a:t>&gt; </a:t>
            </a:r>
            <a:r>
              <a:rPr lang="en-US" sz="2800" dirty="0" err="1">
                <a:solidFill>
                  <a:srgbClr val="FFFFFF"/>
                </a:solidFill>
                <a:latin typeface="Andale Mono" panose="020B0509000000000004" pitchFamily="49" charset="0"/>
                <a:cs typeface="Times New Roman" panose="02020603050405020304" pitchFamily="18" charset="0"/>
              </a:rPr>
              <a:t>Bpred</a:t>
            </a:r>
            <a:r>
              <a:rPr lang="en-US" sz="2800" dirty="0">
                <a:solidFill>
                  <a:srgbClr val="FFFFFF"/>
                </a:solidFill>
                <a:latin typeface="Andale Mono" panose="020B0509000000000004" pitchFamily="49" charset="0"/>
                <a:cs typeface="Times New Roman" panose="02020603050405020304" pitchFamily="18" charset="0"/>
              </a:rPr>
              <a:t> = predict(</a:t>
            </a:r>
            <a:r>
              <a:rPr lang="en-US" sz="2800" dirty="0" err="1">
                <a:solidFill>
                  <a:srgbClr val="FFFFFF"/>
                </a:solidFill>
                <a:latin typeface="Andale Mono" panose="020B0509000000000004" pitchFamily="49" charset="0"/>
                <a:cs typeface="Times New Roman" panose="02020603050405020304" pitchFamily="18" charset="0"/>
              </a:rPr>
              <a:t>BModel</a:t>
            </a:r>
            <a:r>
              <a:rPr lang="en-US" sz="2800" dirty="0">
                <a:solidFill>
                  <a:srgbClr val="FFFFFF"/>
                </a:solidFill>
                <a:latin typeface="Andale Mono" panose="020B0509000000000004" pitchFamily="49" charset="0"/>
                <a:cs typeface="Times New Roman" panose="02020603050405020304" pitchFamily="18" charset="0"/>
              </a:rPr>
              <a:t>, </a:t>
            </a:r>
            <a:r>
              <a:rPr lang="en-US" sz="2800" dirty="0" err="1">
                <a:solidFill>
                  <a:srgbClr val="FFFFFF"/>
                </a:solidFill>
                <a:latin typeface="Andale Mono" panose="020B0509000000000004" pitchFamily="49" charset="0"/>
                <a:cs typeface="Times New Roman" panose="02020603050405020304" pitchFamily="18" charset="0"/>
              </a:rPr>
              <a:t>apps_ml_bin_test</a:t>
            </a:r>
            <a:r>
              <a:rPr lang="en-US" sz="2800" dirty="0">
                <a:solidFill>
                  <a:srgbClr val="FFFFFF"/>
                </a:solidFill>
                <a:latin typeface="Andale Mono" panose="020B0509000000000004" pitchFamily="49" charset="0"/>
                <a:cs typeface="Times New Roman" panose="02020603050405020304" pitchFamily="18" charset="0"/>
              </a:rPr>
              <a:t>)</a:t>
            </a:r>
            <a:endParaRPr lang="it-IT" sz="2800" dirty="0">
              <a:solidFill>
                <a:srgbClr val="FFFFFF"/>
              </a:solidFill>
              <a:latin typeface="Andale Mono" panose="020B0509000000000004" pitchFamily="49" charset="0"/>
              <a:cs typeface="Times New Roman" panose="02020603050405020304" pitchFamily="18" charset="0"/>
            </a:endParaRPr>
          </a:p>
          <a:p>
            <a:pPr>
              <a:spcBef>
                <a:spcPts val="600"/>
              </a:spcBef>
              <a:spcAft>
                <a:spcPts val="600"/>
              </a:spcAft>
              <a:tabLst>
                <a:tab pos="3832860" algn="l"/>
              </a:tabLst>
            </a:pPr>
            <a:endParaRPr lang="it-IT" sz="2800" dirty="0">
              <a:solidFill>
                <a:srgbClr val="FFFFFF"/>
              </a:solidFill>
              <a:latin typeface="Andale Mono" panose="020B0509000000000004" pitchFamily="49"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7705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55B33E-33A9-E549-8D9F-0DF2CB6F599C}"/>
              </a:ext>
            </a:extLst>
          </p:cNvPr>
          <p:cNvPicPr/>
          <p:nvPr/>
        </p:nvPicPr>
        <p:blipFill>
          <a:blip r:embed="rId2"/>
          <a:stretch>
            <a:fillRect/>
          </a:stretch>
        </p:blipFill>
        <p:spPr>
          <a:xfrm>
            <a:off x="251777" y="185739"/>
            <a:ext cx="11621135" cy="6443662"/>
          </a:xfrm>
          <a:prstGeom prst="rect">
            <a:avLst/>
          </a:prstGeom>
        </p:spPr>
      </p:pic>
    </p:spTree>
    <p:extLst>
      <p:ext uri="{BB962C8B-B14F-4D97-AF65-F5344CB8AC3E}">
        <p14:creationId xmlns:p14="http://schemas.microsoft.com/office/powerpoint/2010/main" val="437914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8EA1-0030-A34F-8B9D-410603388DAD}"/>
              </a:ext>
            </a:extLst>
          </p:cNvPr>
          <p:cNvSpPr>
            <a:spLocks noGrp="1"/>
          </p:cNvSpPr>
          <p:nvPr>
            <p:ph type="title"/>
          </p:nvPr>
        </p:nvSpPr>
        <p:spPr/>
        <p:txBody>
          <a:bodyPr/>
          <a:lstStyle/>
          <a:p>
            <a:r>
              <a:rPr lang="it-IT" dirty="0" err="1"/>
              <a:t>Svm</a:t>
            </a:r>
            <a:r>
              <a:rPr lang="it-IT" dirty="0"/>
              <a:t> </a:t>
            </a:r>
            <a:r>
              <a:rPr lang="it-IT" dirty="0" err="1"/>
              <a:t>classification</a:t>
            </a:r>
            <a:r>
              <a:rPr lang="it-IT" dirty="0"/>
              <a:t>: performance</a:t>
            </a:r>
          </a:p>
        </p:txBody>
      </p:sp>
      <p:sp>
        <p:nvSpPr>
          <p:cNvPr id="7" name="TextBox 6">
            <a:extLst>
              <a:ext uri="{FF2B5EF4-FFF2-40B4-BE49-F238E27FC236}">
                <a16:creationId xmlns:a16="http://schemas.microsoft.com/office/drawing/2014/main" id="{C46E09D3-3255-444A-B510-671FF866AB1A}"/>
              </a:ext>
            </a:extLst>
          </p:cNvPr>
          <p:cNvSpPr txBox="1"/>
          <p:nvPr/>
        </p:nvSpPr>
        <p:spPr>
          <a:xfrm>
            <a:off x="2231136" y="2664188"/>
            <a:ext cx="9958387" cy="2862322"/>
          </a:xfrm>
          <a:prstGeom prst="rect">
            <a:avLst/>
          </a:prstGeom>
          <a:noFill/>
        </p:spPr>
        <p:txBody>
          <a:bodyPr wrap="square" rtlCol="0">
            <a:spAutoFit/>
          </a:bodyPr>
          <a:lstStyle/>
          <a:p>
            <a:r>
              <a:rPr lang="it-IT" sz="3600" dirty="0"/>
              <a:t>Precision: </a:t>
            </a:r>
          </a:p>
          <a:p>
            <a:endParaRPr lang="it-IT" sz="3600" dirty="0"/>
          </a:p>
          <a:p>
            <a:r>
              <a:rPr lang="it-IT" sz="3600" dirty="0" err="1"/>
              <a:t>Recall</a:t>
            </a:r>
            <a:r>
              <a:rPr lang="it-IT" sz="3600" dirty="0"/>
              <a:t>:</a:t>
            </a:r>
          </a:p>
          <a:p>
            <a:endParaRPr lang="it-IT" sz="3600" dirty="0"/>
          </a:p>
          <a:p>
            <a:r>
              <a:rPr lang="it-IT" sz="3600" dirty="0" err="1"/>
              <a:t>F-Measure</a:t>
            </a:r>
            <a:endParaRPr lang="it-IT" sz="3600" dirty="0"/>
          </a:p>
        </p:txBody>
      </p:sp>
      <p:pic>
        <p:nvPicPr>
          <p:cNvPr id="8" name="Picture 7">
            <a:extLst>
              <a:ext uri="{FF2B5EF4-FFF2-40B4-BE49-F238E27FC236}">
                <a16:creationId xmlns:a16="http://schemas.microsoft.com/office/drawing/2014/main" id="{7E8D40E5-B7E1-4B47-A1CD-4029415B66CF}"/>
              </a:ext>
            </a:extLst>
          </p:cNvPr>
          <p:cNvPicPr>
            <a:picLocks noChangeAspect="1"/>
          </p:cNvPicPr>
          <p:nvPr/>
        </p:nvPicPr>
        <p:blipFill>
          <a:blip r:embed="rId2"/>
          <a:stretch>
            <a:fillRect/>
          </a:stretch>
        </p:blipFill>
        <p:spPr>
          <a:xfrm>
            <a:off x="4523988" y="2729707"/>
            <a:ext cx="5436876" cy="520049"/>
          </a:xfrm>
          <a:prstGeom prst="rect">
            <a:avLst/>
          </a:prstGeom>
        </p:spPr>
      </p:pic>
      <p:pic>
        <p:nvPicPr>
          <p:cNvPr id="9" name="Picture 8">
            <a:extLst>
              <a:ext uri="{FF2B5EF4-FFF2-40B4-BE49-F238E27FC236}">
                <a16:creationId xmlns:a16="http://schemas.microsoft.com/office/drawing/2014/main" id="{ECECFEED-2E40-7C4D-85F0-0867FFC88296}"/>
              </a:ext>
            </a:extLst>
          </p:cNvPr>
          <p:cNvPicPr>
            <a:picLocks noChangeAspect="1"/>
          </p:cNvPicPr>
          <p:nvPr/>
        </p:nvPicPr>
        <p:blipFill>
          <a:blip r:embed="rId3"/>
          <a:stretch>
            <a:fillRect/>
          </a:stretch>
        </p:blipFill>
        <p:spPr>
          <a:xfrm>
            <a:off x="4523988" y="3835324"/>
            <a:ext cx="5530459" cy="520049"/>
          </a:xfrm>
          <a:prstGeom prst="rect">
            <a:avLst/>
          </a:prstGeom>
        </p:spPr>
      </p:pic>
      <p:pic>
        <p:nvPicPr>
          <p:cNvPr id="10" name="Picture 9">
            <a:extLst>
              <a:ext uri="{FF2B5EF4-FFF2-40B4-BE49-F238E27FC236}">
                <a16:creationId xmlns:a16="http://schemas.microsoft.com/office/drawing/2014/main" id="{BC26D2F0-83E8-EB4D-904E-0470A5C9C01F}"/>
              </a:ext>
            </a:extLst>
          </p:cNvPr>
          <p:cNvPicPr>
            <a:picLocks noChangeAspect="1"/>
          </p:cNvPicPr>
          <p:nvPr/>
        </p:nvPicPr>
        <p:blipFill>
          <a:blip r:embed="rId4"/>
          <a:stretch>
            <a:fillRect/>
          </a:stretch>
        </p:blipFill>
        <p:spPr>
          <a:xfrm>
            <a:off x="4729163" y="4822387"/>
            <a:ext cx="5325284" cy="664605"/>
          </a:xfrm>
          <a:prstGeom prst="rect">
            <a:avLst/>
          </a:prstGeom>
        </p:spPr>
      </p:pic>
    </p:spTree>
    <p:extLst>
      <p:ext uri="{BB962C8B-B14F-4D97-AF65-F5344CB8AC3E}">
        <p14:creationId xmlns:p14="http://schemas.microsoft.com/office/powerpoint/2010/main" val="3518316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2A546F-B458-5947-AC22-6FDCBC3E61B2}"/>
              </a:ext>
            </a:extLst>
          </p:cNvPr>
          <p:cNvPicPr>
            <a:picLocks noChangeAspect="1"/>
          </p:cNvPicPr>
          <p:nvPr/>
        </p:nvPicPr>
        <p:blipFill>
          <a:blip r:embed="rId2"/>
          <a:stretch>
            <a:fillRect/>
          </a:stretch>
        </p:blipFill>
        <p:spPr>
          <a:xfrm>
            <a:off x="1205706" y="403301"/>
            <a:ext cx="9780588" cy="6051397"/>
          </a:xfrm>
          <a:prstGeom prst="rect">
            <a:avLst/>
          </a:prstGeom>
        </p:spPr>
      </p:pic>
    </p:spTree>
    <p:extLst>
      <p:ext uri="{BB962C8B-B14F-4D97-AF65-F5344CB8AC3E}">
        <p14:creationId xmlns:p14="http://schemas.microsoft.com/office/powerpoint/2010/main" val="2365377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D558-B3C9-F143-8C0F-957F1D7D5802}"/>
              </a:ext>
            </a:extLst>
          </p:cNvPr>
          <p:cNvSpPr>
            <a:spLocks noGrp="1"/>
          </p:cNvSpPr>
          <p:nvPr>
            <p:ph type="title"/>
          </p:nvPr>
        </p:nvSpPr>
        <p:spPr/>
        <p:txBody>
          <a:bodyPr/>
          <a:lstStyle/>
          <a:p>
            <a:r>
              <a:rPr lang="it-IT" dirty="0"/>
              <a:t>Analisi dei risultati ottenuti</a:t>
            </a:r>
          </a:p>
        </p:txBody>
      </p:sp>
      <p:sp>
        <p:nvSpPr>
          <p:cNvPr id="3" name="Content Placeholder 2">
            <a:extLst>
              <a:ext uri="{FF2B5EF4-FFF2-40B4-BE49-F238E27FC236}">
                <a16:creationId xmlns:a16="http://schemas.microsoft.com/office/drawing/2014/main" id="{0A00A14A-97FB-774F-A1C5-6FDD25F713CF}"/>
              </a:ext>
            </a:extLst>
          </p:cNvPr>
          <p:cNvSpPr>
            <a:spLocks noGrp="1"/>
          </p:cNvSpPr>
          <p:nvPr>
            <p:ph idx="1"/>
          </p:nvPr>
        </p:nvSpPr>
        <p:spPr>
          <a:xfrm>
            <a:off x="2032000" y="2628900"/>
            <a:ext cx="8127998" cy="3111127"/>
          </a:xfrm>
        </p:spPr>
        <p:txBody>
          <a:bodyPr/>
          <a:lstStyle/>
          <a:p>
            <a:pPr marL="0" indent="0">
              <a:buNone/>
            </a:pPr>
            <a:r>
              <a:rPr lang="it-IT" dirty="0"/>
              <a:t>Paragonando le misure di performance, il modello Random </a:t>
            </a:r>
            <a:r>
              <a:rPr lang="it-IT" dirty="0" err="1"/>
              <a:t>Forest</a:t>
            </a:r>
            <a:r>
              <a:rPr lang="it-IT" dirty="0"/>
              <a:t> risulta essere un classificatore migliore di SVM per questo problema. </a:t>
            </a:r>
          </a:p>
        </p:txBody>
      </p:sp>
      <p:graphicFrame>
        <p:nvGraphicFramePr>
          <p:cNvPr id="4" name="Table 3">
            <a:extLst>
              <a:ext uri="{FF2B5EF4-FFF2-40B4-BE49-F238E27FC236}">
                <a16:creationId xmlns:a16="http://schemas.microsoft.com/office/drawing/2014/main" id="{4A59F9F1-8A3F-EE4F-A9AF-14EA9E7A9601}"/>
              </a:ext>
            </a:extLst>
          </p:cNvPr>
          <p:cNvGraphicFramePr>
            <a:graphicFrameLocks noGrp="1"/>
          </p:cNvGraphicFramePr>
          <p:nvPr>
            <p:extLst>
              <p:ext uri="{D42A27DB-BD31-4B8C-83A1-F6EECF244321}">
                <p14:modId xmlns:p14="http://schemas.microsoft.com/office/powerpoint/2010/main" val="1136861472"/>
              </p:ext>
            </p:extLst>
          </p:nvPr>
        </p:nvGraphicFramePr>
        <p:xfrm>
          <a:off x="2032000" y="3774948"/>
          <a:ext cx="8127999" cy="2118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45723532"/>
                    </a:ext>
                  </a:extLst>
                </a:gridCol>
                <a:gridCol w="2709333">
                  <a:extLst>
                    <a:ext uri="{9D8B030D-6E8A-4147-A177-3AD203B41FA5}">
                      <a16:colId xmlns:a16="http://schemas.microsoft.com/office/drawing/2014/main" val="3236760580"/>
                    </a:ext>
                  </a:extLst>
                </a:gridCol>
                <a:gridCol w="2709333">
                  <a:extLst>
                    <a:ext uri="{9D8B030D-6E8A-4147-A177-3AD203B41FA5}">
                      <a16:colId xmlns:a16="http://schemas.microsoft.com/office/drawing/2014/main" val="393960346"/>
                    </a:ext>
                  </a:extLst>
                </a:gridCol>
              </a:tblGrid>
              <a:tr h="318962">
                <a:tc>
                  <a:txBody>
                    <a:bodyPr/>
                    <a:lstStyle/>
                    <a:p>
                      <a:pPr algn="ctr"/>
                      <a:r>
                        <a:rPr lang="it-IT" dirty="0"/>
                        <a:t>MISURA DI PERFORMANCE</a:t>
                      </a:r>
                    </a:p>
                  </a:txBody>
                  <a:tcPr/>
                </a:tc>
                <a:tc>
                  <a:txBody>
                    <a:bodyPr/>
                    <a:lstStyle/>
                    <a:p>
                      <a:pPr algn="ctr"/>
                      <a:r>
                        <a:rPr lang="it-IT" dirty="0"/>
                        <a:t>RANDOM FOREST</a:t>
                      </a:r>
                    </a:p>
                  </a:txBody>
                  <a:tcPr/>
                </a:tc>
                <a:tc>
                  <a:txBody>
                    <a:bodyPr/>
                    <a:lstStyle/>
                    <a:p>
                      <a:pPr algn="ctr"/>
                      <a:r>
                        <a:rPr lang="it-IT" dirty="0"/>
                        <a:t>SVM</a:t>
                      </a:r>
                    </a:p>
                  </a:txBody>
                  <a:tcPr/>
                </a:tc>
                <a:extLst>
                  <a:ext uri="{0D108BD9-81ED-4DB2-BD59-A6C34878D82A}">
                    <a16:rowId xmlns:a16="http://schemas.microsoft.com/office/drawing/2014/main" val="1852186164"/>
                  </a:ext>
                </a:extLst>
              </a:tr>
              <a:tr h="370840">
                <a:tc>
                  <a:txBody>
                    <a:bodyPr/>
                    <a:lstStyle/>
                    <a:p>
                      <a:r>
                        <a:rPr lang="it-IT" dirty="0"/>
                        <a:t>PRECISION</a:t>
                      </a:r>
                    </a:p>
                  </a:txBody>
                  <a:tcPr/>
                </a:tc>
                <a:tc>
                  <a:txBody>
                    <a:bodyPr/>
                    <a:lstStyle/>
                    <a:p>
                      <a:pPr marL="0" algn="ctr" defTabSz="914400" rtl="0" eaLnBrk="1" latinLnBrk="0" hangingPunct="1"/>
                      <a:r>
                        <a:rPr lang="it-IT" sz="1800" kern="1200" dirty="0">
                          <a:solidFill>
                            <a:schemeClr val="dk1"/>
                          </a:solidFill>
                          <a:latin typeface="+mn-lt"/>
                          <a:ea typeface="+mn-ea"/>
                          <a:cs typeface="+mn-cs"/>
                        </a:rPr>
                        <a:t>0,65</a:t>
                      </a:r>
                    </a:p>
                  </a:txBody>
                  <a:tcPr/>
                </a:tc>
                <a:tc>
                  <a:txBody>
                    <a:bodyPr/>
                    <a:lstStyle/>
                    <a:p>
                      <a:pPr algn="ctr"/>
                      <a:r>
                        <a:rPr lang="it-IT" dirty="0"/>
                        <a:t>0,60</a:t>
                      </a:r>
                    </a:p>
                  </a:txBody>
                  <a:tcPr/>
                </a:tc>
                <a:extLst>
                  <a:ext uri="{0D108BD9-81ED-4DB2-BD59-A6C34878D82A}">
                    <a16:rowId xmlns:a16="http://schemas.microsoft.com/office/drawing/2014/main" val="2096585238"/>
                  </a:ext>
                </a:extLst>
              </a:tr>
              <a:tr h="370840">
                <a:tc>
                  <a:txBody>
                    <a:bodyPr/>
                    <a:lstStyle/>
                    <a:p>
                      <a:r>
                        <a:rPr lang="it-IT" dirty="0"/>
                        <a:t>RECALL</a:t>
                      </a:r>
                    </a:p>
                  </a:txBody>
                  <a:tcPr/>
                </a:tc>
                <a:tc>
                  <a:txBody>
                    <a:bodyPr/>
                    <a:lstStyle/>
                    <a:p>
                      <a:pPr algn="ctr"/>
                      <a:r>
                        <a:rPr lang="it-IT" dirty="0"/>
                        <a:t>0.72</a:t>
                      </a:r>
                    </a:p>
                  </a:txBody>
                  <a:tcPr/>
                </a:tc>
                <a:tc>
                  <a:txBody>
                    <a:bodyPr/>
                    <a:lstStyle/>
                    <a:p>
                      <a:pPr algn="ctr"/>
                      <a:r>
                        <a:rPr lang="it-IT" dirty="0"/>
                        <a:t>0,60</a:t>
                      </a:r>
                    </a:p>
                  </a:txBody>
                  <a:tcPr/>
                </a:tc>
                <a:extLst>
                  <a:ext uri="{0D108BD9-81ED-4DB2-BD59-A6C34878D82A}">
                    <a16:rowId xmlns:a16="http://schemas.microsoft.com/office/drawing/2014/main" val="1789347176"/>
                  </a:ext>
                </a:extLst>
              </a:tr>
              <a:tr h="0">
                <a:tc>
                  <a:txBody>
                    <a:bodyPr/>
                    <a:lstStyle/>
                    <a:p>
                      <a:r>
                        <a:rPr lang="it-IT" dirty="0"/>
                        <a:t>F-MEASURE</a:t>
                      </a:r>
                    </a:p>
                  </a:txBody>
                  <a:tcPr/>
                </a:tc>
                <a:tc>
                  <a:txBody>
                    <a:bodyPr/>
                    <a:lstStyle/>
                    <a:p>
                      <a:pPr algn="ctr"/>
                      <a:r>
                        <a:rPr lang="it-IT" dirty="0"/>
                        <a:t>0,69</a:t>
                      </a:r>
                    </a:p>
                  </a:txBody>
                  <a:tcPr/>
                </a:tc>
                <a:tc>
                  <a:txBody>
                    <a:bodyPr/>
                    <a:lstStyle/>
                    <a:p>
                      <a:pPr algn="ctr"/>
                      <a:r>
                        <a:rPr lang="it-IT" dirty="0"/>
                        <a:t>0,59</a:t>
                      </a:r>
                    </a:p>
                  </a:txBody>
                  <a:tcPr/>
                </a:tc>
                <a:extLst>
                  <a:ext uri="{0D108BD9-81ED-4DB2-BD59-A6C34878D82A}">
                    <a16:rowId xmlns:a16="http://schemas.microsoft.com/office/drawing/2014/main" val="2620081115"/>
                  </a:ext>
                </a:extLst>
              </a:tr>
              <a:tr h="370840">
                <a:tc>
                  <a:txBody>
                    <a:bodyPr/>
                    <a:lstStyle/>
                    <a:p>
                      <a:r>
                        <a:rPr lang="it-IT" dirty="0"/>
                        <a:t>AUC</a:t>
                      </a:r>
                    </a:p>
                  </a:txBody>
                  <a:tcPr/>
                </a:tc>
                <a:tc>
                  <a:txBody>
                    <a:bodyPr/>
                    <a:lstStyle/>
                    <a:p>
                      <a:pPr algn="ctr"/>
                      <a:r>
                        <a:rPr lang="it-IT" dirty="0"/>
                        <a:t>0,73</a:t>
                      </a:r>
                    </a:p>
                  </a:txBody>
                  <a:tcPr/>
                </a:tc>
                <a:tc>
                  <a:txBody>
                    <a:bodyPr/>
                    <a:lstStyle/>
                    <a:p>
                      <a:pPr algn="ctr"/>
                      <a:r>
                        <a:rPr lang="it-IT" dirty="0"/>
                        <a:t>0,64</a:t>
                      </a:r>
                    </a:p>
                  </a:txBody>
                  <a:tcPr/>
                </a:tc>
                <a:extLst>
                  <a:ext uri="{0D108BD9-81ED-4DB2-BD59-A6C34878D82A}">
                    <a16:rowId xmlns:a16="http://schemas.microsoft.com/office/drawing/2014/main" val="1768804944"/>
                  </a:ext>
                </a:extLst>
              </a:tr>
            </a:tbl>
          </a:graphicData>
        </a:graphic>
      </p:graphicFrame>
    </p:spTree>
    <p:extLst>
      <p:ext uri="{BB962C8B-B14F-4D97-AF65-F5344CB8AC3E}">
        <p14:creationId xmlns:p14="http://schemas.microsoft.com/office/powerpoint/2010/main" val="4200366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C8C2-B704-5042-B68E-ADD933B57808}"/>
              </a:ext>
            </a:extLst>
          </p:cNvPr>
          <p:cNvSpPr>
            <a:spLocks noGrp="1"/>
          </p:cNvSpPr>
          <p:nvPr>
            <p:ph type="title"/>
          </p:nvPr>
        </p:nvSpPr>
        <p:spPr/>
        <p:txBody>
          <a:bodyPr/>
          <a:lstStyle/>
          <a:p>
            <a:r>
              <a:rPr lang="it-IT" dirty="0"/>
              <a:t>Data </a:t>
            </a:r>
            <a:r>
              <a:rPr lang="it-IT" dirty="0" err="1"/>
              <a:t>preparation</a:t>
            </a:r>
            <a:endParaRPr lang="it-IT" dirty="0"/>
          </a:p>
        </p:txBody>
      </p:sp>
      <p:sp>
        <p:nvSpPr>
          <p:cNvPr id="3" name="Content Placeholder 2">
            <a:extLst>
              <a:ext uri="{FF2B5EF4-FFF2-40B4-BE49-F238E27FC236}">
                <a16:creationId xmlns:a16="http://schemas.microsoft.com/office/drawing/2014/main" id="{FF04BA2B-FF2E-5D44-B346-6C09497F5926}"/>
              </a:ext>
            </a:extLst>
          </p:cNvPr>
          <p:cNvSpPr>
            <a:spLocks noGrp="1"/>
          </p:cNvSpPr>
          <p:nvPr>
            <p:ph idx="1"/>
          </p:nvPr>
        </p:nvSpPr>
        <p:spPr/>
        <p:txBody>
          <a:bodyPr>
            <a:noAutofit/>
          </a:bodyPr>
          <a:lstStyle/>
          <a:p>
            <a:pPr marL="0" indent="0">
              <a:buNone/>
            </a:pPr>
            <a:r>
              <a:rPr lang="it-IT" sz="2200" dirty="0"/>
              <a:t>La fase di data </a:t>
            </a:r>
            <a:r>
              <a:rPr lang="it-IT" sz="2200" dirty="0" err="1"/>
              <a:t>preparation</a:t>
            </a:r>
            <a:r>
              <a:rPr lang="it-IT" sz="2200" dirty="0"/>
              <a:t> per ciascuno dei </a:t>
            </a:r>
            <a:r>
              <a:rPr lang="it-IT" sz="2200" dirty="0" err="1"/>
              <a:t>dataset</a:t>
            </a:r>
            <a:r>
              <a:rPr lang="it-IT" sz="2200" dirty="0"/>
              <a:t> è avvenuta attraverso le seguenti fasi:</a:t>
            </a:r>
          </a:p>
          <a:p>
            <a:r>
              <a:rPr lang="it-IT" sz="2200" dirty="0"/>
              <a:t>Import dei dati</a:t>
            </a:r>
          </a:p>
          <a:p>
            <a:r>
              <a:rPr lang="it-IT" sz="2200" dirty="0"/>
              <a:t>Definizione dello schema</a:t>
            </a:r>
          </a:p>
          <a:p>
            <a:r>
              <a:rPr lang="it-IT" sz="2200" dirty="0"/>
              <a:t>Rimozione record duplicati</a:t>
            </a:r>
          </a:p>
          <a:p>
            <a:r>
              <a:rPr lang="it-IT" sz="2200" dirty="0"/>
              <a:t>Rimozione delle inconsistenze</a:t>
            </a:r>
          </a:p>
          <a:p>
            <a:r>
              <a:rPr lang="it-IT" sz="2200" dirty="0" err="1"/>
              <a:t>Deduplication</a:t>
            </a:r>
            <a:r>
              <a:rPr lang="it-IT" sz="2200" dirty="0"/>
              <a:t>, ovvero individuazione dei record che, seppur non presentando gli stessi valori per tutti gli attributi rappresentano la stessa istanza</a:t>
            </a:r>
          </a:p>
          <a:p>
            <a:endParaRPr lang="it-IT" sz="2200" dirty="0"/>
          </a:p>
          <a:p>
            <a:pPr lvl="1"/>
            <a:endParaRPr lang="it-IT" sz="2200" dirty="0"/>
          </a:p>
        </p:txBody>
      </p:sp>
    </p:spTree>
    <p:extLst>
      <p:ext uri="{BB962C8B-B14F-4D97-AF65-F5344CB8AC3E}">
        <p14:creationId xmlns:p14="http://schemas.microsoft.com/office/powerpoint/2010/main" val="4248421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2593-078F-8F4F-97E3-B5E9CE42A9B2}"/>
              </a:ext>
            </a:extLst>
          </p:cNvPr>
          <p:cNvSpPr>
            <a:spLocks noGrp="1"/>
          </p:cNvSpPr>
          <p:nvPr>
            <p:ph type="title"/>
          </p:nvPr>
        </p:nvSpPr>
        <p:spPr/>
        <p:txBody>
          <a:bodyPr/>
          <a:lstStyle/>
          <a:p>
            <a:r>
              <a:rPr lang="it-IT" dirty="0"/>
              <a:t>Definizione schemi relazionali</a:t>
            </a:r>
          </a:p>
        </p:txBody>
      </p:sp>
      <p:pic>
        <p:nvPicPr>
          <p:cNvPr id="4" name="Picture 3">
            <a:extLst>
              <a:ext uri="{FF2B5EF4-FFF2-40B4-BE49-F238E27FC236}">
                <a16:creationId xmlns:a16="http://schemas.microsoft.com/office/drawing/2014/main" id="{E60C0749-0F1A-F348-91AD-E2EC8BC42B44}"/>
              </a:ext>
            </a:extLst>
          </p:cNvPr>
          <p:cNvPicPr>
            <a:picLocks noChangeAspect="1"/>
          </p:cNvPicPr>
          <p:nvPr/>
        </p:nvPicPr>
        <p:blipFill>
          <a:blip r:embed="rId2"/>
          <a:stretch>
            <a:fillRect/>
          </a:stretch>
        </p:blipFill>
        <p:spPr>
          <a:xfrm>
            <a:off x="658004" y="2373820"/>
            <a:ext cx="5606396" cy="4084130"/>
          </a:xfrm>
          <a:prstGeom prst="rect">
            <a:avLst/>
          </a:prstGeom>
        </p:spPr>
      </p:pic>
      <p:pic>
        <p:nvPicPr>
          <p:cNvPr id="5" name="Picture 4">
            <a:extLst>
              <a:ext uri="{FF2B5EF4-FFF2-40B4-BE49-F238E27FC236}">
                <a16:creationId xmlns:a16="http://schemas.microsoft.com/office/drawing/2014/main" id="{DDD9E428-603B-9C40-AC62-27B8F40F40FE}"/>
              </a:ext>
            </a:extLst>
          </p:cNvPr>
          <p:cNvPicPr>
            <a:picLocks noChangeAspect="1"/>
          </p:cNvPicPr>
          <p:nvPr/>
        </p:nvPicPr>
        <p:blipFill>
          <a:blip r:embed="rId3"/>
          <a:stretch>
            <a:fillRect/>
          </a:stretch>
        </p:blipFill>
        <p:spPr>
          <a:xfrm>
            <a:off x="6586693" y="2373820"/>
            <a:ext cx="4947303" cy="4353626"/>
          </a:xfrm>
          <a:prstGeom prst="rect">
            <a:avLst/>
          </a:prstGeom>
        </p:spPr>
      </p:pic>
    </p:spTree>
    <p:extLst>
      <p:ext uri="{BB962C8B-B14F-4D97-AF65-F5344CB8AC3E}">
        <p14:creationId xmlns:p14="http://schemas.microsoft.com/office/powerpoint/2010/main" val="499721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E0C2-56C0-2E47-B081-EC10D4EBC3E3}"/>
              </a:ext>
            </a:extLst>
          </p:cNvPr>
          <p:cNvSpPr>
            <a:spLocks noGrp="1"/>
          </p:cNvSpPr>
          <p:nvPr>
            <p:ph type="title"/>
          </p:nvPr>
        </p:nvSpPr>
        <p:spPr/>
        <p:txBody>
          <a:bodyPr/>
          <a:lstStyle/>
          <a:p>
            <a:r>
              <a:rPr lang="it-IT" dirty="0"/>
              <a:t>Schema globale</a:t>
            </a:r>
          </a:p>
        </p:txBody>
      </p:sp>
      <p:pic>
        <p:nvPicPr>
          <p:cNvPr id="4" name="Picture 3">
            <a:extLst>
              <a:ext uri="{FF2B5EF4-FFF2-40B4-BE49-F238E27FC236}">
                <a16:creationId xmlns:a16="http://schemas.microsoft.com/office/drawing/2014/main" id="{D29B24C0-A57D-F049-9FF0-AD24A539C717}"/>
              </a:ext>
            </a:extLst>
          </p:cNvPr>
          <p:cNvPicPr>
            <a:picLocks noChangeAspect="1"/>
          </p:cNvPicPr>
          <p:nvPr/>
        </p:nvPicPr>
        <p:blipFill>
          <a:blip r:embed="rId2"/>
          <a:stretch>
            <a:fillRect/>
          </a:stretch>
        </p:blipFill>
        <p:spPr>
          <a:xfrm>
            <a:off x="238143" y="2866772"/>
            <a:ext cx="11715714" cy="2987675"/>
          </a:xfrm>
          <a:prstGeom prst="rect">
            <a:avLst/>
          </a:prstGeom>
        </p:spPr>
      </p:pic>
    </p:spTree>
    <p:extLst>
      <p:ext uri="{BB962C8B-B14F-4D97-AF65-F5344CB8AC3E}">
        <p14:creationId xmlns:p14="http://schemas.microsoft.com/office/powerpoint/2010/main" val="187457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48BC-90C1-324E-BF9D-9FFE37F7ABB3}"/>
              </a:ext>
            </a:extLst>
          </p:cNvPr>
          <p:cNvSpPr>
            <a:spLocks noGrp="1"/>
          </p:cNvSpPr>
          <p:nvPr>
            <p:ph type="title"/>
          </p:nvPr>
        </p:nvSpPr>
        <p:spPr/>
        <p:txBody>
          <a:bodyPr/>
          <a:lstStyle/>
          <a:p>
            <a:r>
              <a:rPr lang="it-IT" dirty="0"/>
              <a:t>integrazione</a:t>
            </a:r>
          </a:p>
        </p:txBody>
      </p:sp>
      <p:pic>
        <p:nvPicPr>
          <p:cNvPr id="4" name="Picture 3">
            <a:extLst>
              <a:ext uri="{FF2B5EF4-FFF2-40B4-BE49-F238E27FC236}">
                <a16:creationId xmlns:a16="http://schemas.microsoft.com/office/drawing/2014/main" id="{7FD2D7DF-F608-7144-9D49-CE905434D3D1}"/>
              </a:ext>
            </a:extLst>
          </p:cNvPr>
          <p:cNvPicPr/>
          <p:nvPr/>
        </p:nvPicPr>
        <p:blipFill>
          <a:blip r:embed="rId2"/>
          <a:stretch>
            <a:fillRect/>
          </a:stretch>
        </p:blipFill>
        <p:spPr>
          <a:xfrm>
            <a:off x="288131" y="2505392"/>
            <a:ext cx="11615738" cy="4023995"/>
          </a:xfrm>
          <a:prstGeom prst="rect">
            <a:avLst/>
          </a:prstGeom>
        </p:spPr>
      </p:pic>
    </p:spTree>
    <p:extLst>
      <p:ext uri="{BB962C8B-B14F-4D97-AF65-F5344CB8AC3E}">
        <p14:creationId xmlns:p14="http://schemas.microsoft.com/office/powerpoint/2010/main" val="4034615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55E055-DDD4-8642-A830-39A606D19535}"/>
              </a:ext>
            </a:extLst>
          </p:cNvPr>
          <p:cNvPicPr>
            <a:picLocks noChangeAspect="1"/>
          </p:cNvPicPr>
          <p:nvPr/>
        </p:nvPicPr>
        <p:blipFill>
          <a:blip r:embed="rId2"/>
          <a:stretch>
            <a:fillRect/>
          </a:stretch>
        </p:blipFill>
        <p:spPr>
          <a:xfrm>
            <a:off x="207765" y="600076"/>
            <a:ext cx="11776470" cy="2500312"/>
          </a:xfrm>
          <a:prstGeom prst="rect">
            <a:avLst/>
          </a:prstGeom>
        </p:spPr>
      </p:pic>
      <p:pic>
        <p:nvPicPr>
          <p:cNvPr id="5" name="Picture 4">
            <a:extLst>
              <a:ext uri="{FF2B5EF4-FFF2-40B4-BE49-F238E27FC236}">
                <a16:creationId xmlns:a16="http://schemas.microsoft.com/office/drawing/2014/main" id="{CE26195D-C981-0E49-9807-349E64995C26}"/>
              </a:ext>
            </a:extLst>
          </p:cNvPr>
          <p:cNvPicPr>
            <a:picLocks noChangeAspect="1"/>
          </p:cNvPicPr>
          <p:nvPr/>
        </p:nvPicPr>
        <p:blipFill>
          <a:blip r:embed="rId3"/>
          <a:stretch>
            <a:fillRect/>
          </a:stretch>
        </p:blipFill>
        <p:spPr>
          <a:xfrm>
            <a:off x="178594" y="3345255"/>
            <a:ext cx="11834812" cy="2912669"/>
          </a:xfrm>
          <a:prstGeom prst="rect">
            <a:avLst/>
          </a:prstGeom>
        </p:spPr>
      </p:pic>
    </p:spTree>
    <p:extLst>
      <p:ext uri="{BB962C8B-B14F-4D97-AF65-F5344CB8AC3E}">
        <p14:creationId xmlns:p14="http://schemas.microsoft.com/office/powerpoint/2010/main" val="186815689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{75517C6E-7BFD-0540-BC37-D5EC8A893677}tf10001120</Template>
  <TotalTime>251</TotalTime>
  <Words>863</Words>
  <Application>Microsoft Macintosh PowerPoint</Application>
  <PresentationFormat>Widescreen</PresentationFormat>
  <Paragraphs>132</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Andale Mono</vt:lpstr>
      <vt:lpstr>Arial</vt:lpstr>
      <vt:lpstr>Calibri</vt:lpstr>
      <vt:lpstr>Symbol</vt:lpstr>
      <vt:lpstr>Times New Roman</vt:lpstr>
      <vt:lpstr>Trebuchet MS</vt:lpstr>
      <vt:lpstr>Wingdings</vt:lpstr>
      <vt:lpstr>Parcel</vt:lpstr>
      <vt:lpstr>PowerPoint Presentation</vt:lpstr>
      <vt:lpstr>Obiettivo</vt:lpstr>
      <vt:lpstr>Data management</vt:lpstr>
      <vt:lpstr>Acquisizione dataset</vt:lpstr>
      <vt:lpstr>Data preparation</vt:lpstr>
      <vt:lpstr>Definizione schemi relazionali</vt:lpstr>
      <vt:lpstr>Schema globale</vt:lpstr>
      <vt:lpstr>integrazione</vt:lpstr>
      <vt:lpstr>PowerPoint Presentation</vt:lpstr>
      <vt:lpstr>Completezza dataset integrato</vt:lpstr>
      <vt:lpstr>Consistenza degli attributi del dataset integrato</vt:lpstr>
      <vt:lpstr>categoria</vt:lpstr>
      <vt:lpstr>rating</vt:lpstr>
      <vt:lpstr>Numero di recensioni</vt:lpstr>
      <vt:lpstr>DIMENSIONE</vt:lpstr>
      <vt:lpstr>CORREZIONE DELLA DIMENSIONE</vt:lpstr>
      <vt:lpstr>prezzo</vt:lpstr>
      <vt:lpstr>versione</vt:lpstr>
      <vt:lpstr>Rating dei contenuti</vt:lpstr>
      <vt:lpstr>Sistema operativo</vt:lpstr>
      <vt:lpstr>PowerPoint Presentation</vt:lpstr>
      <vt:lpstr>PowerPoint Presentation</vt:lpstr>
      <vt:lpstr>PowerPoint Presentation</vt:lpstr>
      <vt:lpstr>PowerPoint Presentation</vt:lpstr>
      <vt:lpstr>PowerPoint Presentation</vt:lpstr>
      <vt:lpstr>Machine learning</vt:lpstr>
      <vt:lpstr>Training set</vt:lpstr>
      <vt:lpstr>Training set</vt:lpstr>
      <vt:lpstr>Training set</vt:lpstr>
      <vt:lpstr>features</vt:lpstr>
      <vt:lpstr>Modelli utilizzati</vt:lpstr>
      <vt:lpstr>RANDOM FORESt</vt:lpstr>
      <vt:lpstr>Random forest: 10-fold cross validation</vt:lpstr>
      <vt:lpstr>Random forest regression: prediction</vt:lpstr>
      <vt:lpstr>Feature importance</vt:lpstr>
      <vt:lpstr>Random forest classification</vt:lpstr>
      <vt:lpstr>PowerPoint Presentation</vt:lpstr>
      <vt:lpstr>Random forest classification: performance</vt:lpstr>
      <vt:lpstr>PowerPoint Presentation</vt:lpstr>
      <vt:lpstr>Svm classification</vt:lpstr>
      <vt:lpstr>Svm classification: prediction</vt:lpstr>
      <vt:lpstr>PowerPoint Presentation</vt:lpstr>
      <vt:lpstr>Svm classification: performance</vt:lpstr>
      <vt:lpstr>PowerPoint Presentation</vt:lpstr>
      <vt:lpstr>Analisi dei risultati ottenuti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66</cp:revision>
  <dcterms:created xsi:type="dcterms:W3CDTF">2019-02-11T17:41:12Z</dcterms:created>
  <dcterms:modified xsi:type="dcterms:W3CDTF">2019-02-11T22:33:21Z</dcterms:modified>
</cp:coreProperties>
</file>